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Anybody" charset="1" panose="00000000000000000000"/>
      <p:regular r:id="rId38"/>
    </p:embeddedFont>
    <p:embeddedFont>
      <p:font typeface="Anybody Bold" charset="1" panose="00000000000000000000"/>
      <p:regular r:id="rId39"/>
    </p:embeddedFont>
    <p:embeddedFont>
      <p:font typeface="Anton" charset="1" panose="00000500000000000000"/>
      <p:regular r:id="rId40"/>
    </p:embeddedFont>
    <p:embeddedFont>
      <p:font typeface="Titillium Web Bold" charset="1" panose="0000080000000000000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sp>
        <p:nvSpPr>
          <p:cNvPr name="AutoShape 2" id="2"/>
          <p:cNvSpPr/>
          <p:nvPr/>
        </p:nvSpPr>
        <p:spPr>
          <a:xfrm>
            <a:off x="1028700" y="1009650"/>
            <a:ext cx="16230600" cy="19050"/>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8870756" y="1374396"/>
            <a:ext cx="12823411" cy="7883904"/>
          </a:xfrm>
          <a:custGeom>
            <a:avLst/>
            <a:gdLst/>
            <a:ahLst/>
            <a:cxnLst/>
            <a:rect r="r" b="b" t="t" l="l"/>
            <a:pathLst>
              <a:path h="7883904" w="12823411">
                <a:moveTo>
                  <a:pt x="0" y="0"/>
                </a:moveTo>
                <a:lnTo>
                  <a:pt x="12823412" y="0"/>
                </a:lnTo>
                <a:lnTo>
                  <a:pt x="12823412" y="7883904"/>
                </a:lnTo>
                <a:lnTo>
                  <a:pt x="0" y="7883904"/>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028700" y="6718391"/>
            <a:ext cx="13043132" cy="1784243"/>
          </a:xfrm>
          <a:prstGeom prst="rect">
            <a:avLst/>
          </a:prstGeom>
        </p:spPr>
        <p:txBody>
          <a:bodyPr anchor="t" rtlCol="false" tIns="0" lIns="0" bIns="0" rIns="0">
            <a:spAutoFit/>
          </a:bodyPr>
          <a:lstStyle/>
          <a:p>
            <a:pPr algn="l">
              <a:lnSpc>
                <a:spcPts val="13617"/>
              </a:lnSpc>
            </a:pPr>
            <a:r>
              <a:rPr lang="en-US" sz="12493">
                <a:solidFill>
                  <a:srgbClr val="FFFFFF"/>
                </a:solidFill>
                <a:latin typeface="Anybody"/>
                <a:ea typeface="Anybody"/>
                <a:cs typeface="Anybody"/>
                <a:sym typeface="Anybody"/>
              </a:rPr>
              <a:t>Asas de Socorro</a:t>
            </a:r>
          </a:p>
        </p:txBody>
      </p:sp>
      <p:sp>
        <p:nvSpPr>
          <p:cNvPr name="TextBox 5" id="5"/>
          <p:cNvSpPr txBox="true"/>
          <p:nvPr/>
        </p:nvSpPr>
        <p:spPr>
          <a:xfrm rot="0">
            <a:off x="1028700" y="8550275"/>
            <a:ext cx="10103569" cy="707951"/>
          </a:xfrm>
          <a:prstGeom prst="rect">
            <a:avLst/>
          </a:prstGeom>
        </p:spPr>
        <p:txBody>
          <a:bodyPr anchor="t" rtlCol="false" tIns="0" lIns="0" bIns="0" rIns="0">
            <a:spAutoFit/>
          </a:bodyPr>
          <a:lstStyle/>
          <a:p>
            <a:pPr algn="l">
              <a:lnSpc>
                <a:spcPts val="5450"/>
              </a:lnSpc>
            </a:pPr>
            <a:r>
              <a:rPr lang="en-US" sz="5000">
                <a:solidFill>
                  <a:srgbClr val="FECA39"/>
                </a:solidFill>
                <a:latin typeface="Anybody"/>
                <a:ea typeface="Anybody"/>
                <a:cs typeface="Anybody"/>
                <a:sym typeface="Anybody"/>
              </a:rPr>
              <a:t>Manual de Divulgação e Estandes</a:t>
            </a:r>
          </a:p>
        </p:txBody>
      </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060074" y="9849023"/>
            <a:ext cx="9741" cy="102558"/>
            <a:chOff x="0" y="0"/>
            <a:chExt cx="9525" cy="100279"/>
          </a:xfrm>
        </p:grpSpPr>
        <p:sp>
          <p:nvSpPr>
            <p:cNvPr name="Freeform 3" id="3"/>
            <p:cNvSpPr/>
            <p:nvPr/>
          </p:nvSpPr>
          <p:spPr>
            <a:xfrm flipH="false" flipV="false" rot="0">
              <a:off x="0" y="0"/>
              <a:ext cx="9525" cy="100330"/>
            </a:xfrm>
            <a:custGeom>
              <a:avLst/>
              <a:gdLst/>
              <a:ahLst/>
              <a:cxnLst/>
              <a:rect r="r" b="b" t="t" l="l"/>
              <a:pathLst>
                <a:path h="100330" w="9525">
                  <a:moveTo>
                    <a:pt x="9525" y="0"/>
                  </a:moveTo>
                  <a:lnTo>
                    <a:pt x="9525" y="100330"/>
                  </a:lnTo>
                  <a:lnTo>
                    <a:pt x="0" y="100330"/>
                  </a:lnTo>
                  <a:lnTo>
                    <a:pt x="0" y="0"/>
                  </a:lnTo>
                  <a:close/>
                </a:path>
              </a:pathLst>
            </a:custGeom>
            <a:solidFill>
              <a:srgbClr val="FFDB00"/>
            </a:solidFill>
          </p:spPr>
        </p:sp>
      </p:grpSp>
      <p:sp>
        <p:nvSpPr>
          <p:cNvPr name="TextBox 4" id="4"/>
          <p:cNvSpPr txBox="true"/>
          <p:nvPr/>
        </p:nvSpPr>
        <p:spPr>
          <a:xfrm rot="0">
            <a:off x="16607667" y="9889611"/>
            <a:ext cx="32410" cy="93667"/>
          </a:xfrm>
          <a:prstGeom prst="rect">
            <a:avLst/>
          </a:prstGeom>
        </p:spPr>
        <p:txBody>
          <a:bodyPr anchor="t" rtlCol="false" tIns="0" lIns="0" bIns="0" rIns="0">
            <a:spAutoFit/>
          </a:bodyPr>
          <a:lstStyle/>
          <a:p>
            <a:pPr algn="l">
              <a:lnSpc>
                <a:spcPts val="715"/>
              </a:lnSpc>
            </a:pPr>
            <a:r>
              <a:rPr lang="en-US" b="true" sz="511" spc="1">
                <a:solidFill>
                  <a:srgbClr val="231F20"/>
                </a:solidFill>
                <a:latin typeface="Anybody Bold"/>
                <a:ea typeface="Anybody Bold"/>
                <a:cs typeface="Anybody Bold"/>
                <a:sym typeface="Anybody Bold"/>
              </a:rPr>
              <a:t>4</a:t>
            </a:r>
          </a:p>
        </p:txBody>
      </p:sp>
      <p:grpSp>
        <p:nvGrpSpPr>
          <p:cNvPr name="Group 5" id="5"/>
          <p:cNvGrpSpPr/>
          <p:nvPr/>
        </p:nvGrpSpPr>
        <p:grpSpPr>
          <a:xfrm rot="-5400000">
            <a:off x="8208066" y="1236011"/>
            <a:ext cx="12016947" cy="9544925"/>
            <a:chOff x="0" y="0"/>
            <a:chExt cx="3164957" cy="2513890"/>
          </a:xfrm>
        </p:grpSpPr>
        <p:sp>
          <p:nvSpPr>
            <p:cNvPr name="Freeform 6" id="6"/>
            <p:cNvSpPr/>
            <p:nvPr/>
          </p:nvSpPr>
          <p:spPr>
            <a:xfrm flipH="false" flipV="false" rot="0">
              <a:off x="0" y="0"/>
              <a:ext cx="3164957" cy="2513890"/>
            </a:xfrm>
            <a:custGeom>
              <a:avLst/>
              <a:gdLst/>
              <a:ahLst/>
              <a:cxnLst/>
              <a:rect r="r" b="b" t="t" l="l"/>
              <a:pathLst>
                <a:path h="2513890" w="3164957">
                  <a:moveTo>
                    <a:pt x="0" y="0"/>
                  </a:moveTo>
                  <a:lnTo>
                    <a:pt x="3164957" y="0"/>
                  </a:lnTo>
                  <a:lnTo>
                    <a:pt x="3164957" y="2513890"/>
                  </a:lnTo>
                  <a:lnTo>
                    <a:pt x="0" y="2513890"/>
                  </a:lnTo>
                  <a:close/>
                </a:path>
              </a:pathLst>
            </a:custGeom>
            <a:solidFill>
              <a:srgbClr val="001435"/>
            </a:solidFill>
          </p:spPr>
        </p:sp>
        <p:sp>
          <p:nvSpPr>
            <p:cNvPr name="TextBox 7" id="7"/>
            <p:cNvSpPr txBox="true"/>
            <p:nvPr/>
          </p:nvSpPr>
          <p:spPr>
            <a:xfrm>
              <a:off x="0" y="38100"/>
              <a:ext cx="3164957" cy="2475790"/>
            </a:xfrm>
            <a:prstGeom prst="rect">
              <a:avLst/>
            </a:prstGeom>
          </p:spPr>
          <p:txBody>
            <a:bodyPr anchor="ctr" rtlCol="false" tIns="50800" lIns="50800" bIns="50800" rIns="50800"/>
            <a:lstStyle/>
            <a:p>
              <a:pPr algn="ctr">
                <a:lnSpc>
                  <a:spcPts val="2625"/>
                </a:lnSpc>
              </a:pPr>
            </a:p>
          </p:txBody>
        </p:sp>
      </p:grpSp>
      <p:sp>
        <p:nvSpPr>
          <p:cNvPr name="TextBox 8" id="8"/>
          <p:cNvSpPr txBox="true"/>
          <p:nvPr/>
        </p:nvSpPr>
        <p:spPr>
          <a:xfrm rot="0">
            <a:off x="9545608" y="2277237"/>
            <a:ext cx="7713692" cy="7154061"/>
          </a:xfrm>
          <a:prstGeom prst="rect">
            <a:avLst/>
          </a:prstGeom>
        </p:spPr>
        <p:txBody>
          <a:bodyPr anchor="t" rtlCol="false" tIns="0" lIns="0" bIns="0" rIns="0">
            <a:spAutoFit/>
          </a:bodyPr>
          <a:lstStyle/>
          <a:p>
            <a:pPr algn="just">
              <a:lnSpc>
                <a:spcPts val="2623"/>
              </a:lnSpc>
            </a:pPr>
          </a:p>
          <a:p>
            <a:pPr algn="just">
              <a:lnSpc>
                <a:spcPts val="2623"/>
              </a:lnSpc>
            </a:pPr>
          </a:p>
          <a:p>
            <a:pPr algn="just" marL="566461" indent="-283230" lvl="1">
              <a:lnSpc>
                <a:spcPts val="2623"/>
              </a:lnSpc>
              <a:buFont typeface="Arial"/>
              <a:buChar char="•"/>
            </a:pPr>
            <a:r>
              <a:rPr lang="en-US" b="true" sz="2623">
                <a:solidFill>
                  <a:srgbClr val="FFFFFF"/>
                </a:solidFill>
                <a:latin typeface="Anybody Bold"/>
                <a:ea typeface="Anybody Bold"/>
                <a:cs typeface="Anybody Bold"/>
                <a:sym typeface="Anybody Bold"/>
              </a:rPr>
              <a:t>Requisitos para Participação:</a:t>
            </a:r>
            <a:r>
              <a:rPr lang="en-US" sz="2623">
                <a:solidFill>
                  <a:srgbClr val="FFFFFF"/>
                </a:solidFill>
                <a:latin typeface="Anybody"/>
                <a:ea typeface="Anybody"/>
                <a:cs typeface="Anybody"/>
                <a:sym typeface="Anybody"/>
              </a:rPr>
              <a:t> Para participar da divulgação em Eventos Nobres, é obrigatório que o missionário ou voluntário tenha passado pelo Curso de Mobilização Missionária de Asas de Socorro. Além disso, é necessário ter uma presença constante em Eventos Locais, demonstrando comprometimento e experiência na mobilização (deve ter participado de pelo menos 5 divulgações nos últimos 12 meses).</a:t>
            </a:r>
          </a:p>
          <a:p>
            <a:pPr algn="just">
              <a:lnSpc>
                <a:spcPts val="2623"/>
              </a:lnSpc>
            </a:pPr>
          </a:p>
          <a:p>
            <a:pPr algn="just" marL="566461" indent="-283230" lvl="1">
              <a:lnSpc>
                <a:spcPts val="2623"/>
              </a:lnSpc>
              <a:buFont typeface="Arial"/>
              <a:buChar char="•"/>
            </a:pPr>
            <a:r>
              <a:rPr lang="en-US" b="true" sz="2623">
                <a:solidFill>
                  <a:srgbClr val="FFFFFF"/>
                </a:solidFill>
                <a:latin typeface="Anybody Bold"/>
                <a:ea typeface="Anybody Bold"/>
                <a:cs typeface="Anybody Bold"/>
                <a:sym typeface="Anybody Bold"/>
              </a:rPr>
              <a:t>Desafios:</a:t>
            </a:r>
            <a:r>
              <a:rPr lang="en-US" sz="2623">
                <a:solidFill>
                  <a:srgbClr val="FFFFFF"/>
                </a:solidFill>
                <a:latin typeface="Anybody"/>
                <a:ea typeface="Anybody"/>
                <a:cs typeface="Anybody"/>
                <a:sym typeface="Anybody"/>
              </a:rPr>
              <a:t> Eventos Nobres exigem uma postura mais preparada e estratégica, dada a visibilidade e importância dessas ocasiões. A equipe deve ser capaz de lidar com o maior fluxo de pessoas, mantendo a clareza na comunicação e o foco no objetivo de mobilizar para o engajamento missionário a longo prazo.</a:t>
            </a:r>
          </a:p>
        </p:txBody>
      </p:sp>
      <p:sp>
        <p:nvSpPr>
          <p:cNvPr name="TextBox 9" id="9"/>
          <p:cNvSpPr txBox="true"/>
          <p:nvPr/>
        </p:nvSpPr>
        <p:spPr>
          <a:xfrm rot="0">
            <a:off x="1028700" y="1925425"/>
            <a:ext cx="8053366" cy="6521876"/>
          </a:xfrm>
          <a:prstGeom prst="rect">
            <a:avLst/>
          </a:prstGeom>
        </p:spPr>
        <p:txBody>
          <a:bodyPr anchor="t" rtlCol="false" tIns="0" lIns="0" bIns="0" rIns="0">
            <a:spAutoFit/>
          </a:bodyPr>
          <a:lstStyle/>
          <a:p>
            <a:pPr algn="just">
              <a:lnSpc>
                <a:spcPts val="5360"/>
              </a:lnSpc>
            </a:pPr>
            <a:r>
              <a:rPr lang="en-US" sz="5360" b="true">
                <a:solidFill>
                  <a:srgbClr val="0165B2"/>
                </a:solidFill>
                <a:latin typeface="Anybody Bold"/>
                <a:ea typeface="Anybody Bold"/>
                <a:cs typeface="Anybody Bold"/>
                <a:sym typeface="Anybody Bold"/>
              </a:rPr>
              <a:t>EVENTOS NOBRES</a:t>
            </a:r>
          </a:p>
          <a:p>
            <a:pPr algn="just">
              <a:lnSpc>
                <a:spcPts val="2623"/>
              </a:lnSpc>
            </a:pPr>
          </a:p>
          <a:p>
            <a:pPr algn="just">
              <a:lnSpc>
                <a:spcPts val="2623"/>
              </a:lnSpc>
            </a:pPr>
            <a:r>
              <a:rPr lang="en-US" sz="2623">
                <a:solidFill>
                  <a:srgbClr val="000000"/>
                </a:solidFill>
                <a:latin typeface="Anybody"/>
                <a:ea typeface="Anybody"/>
                <a:cs typeface="Anybody"/>
                <a:sym typeface="Anybody"/>
              </a:rPr>
              <a:t>Os Eventos Nobres são ocasiões especiais onde há um grande interesse em participação, tanto por missionários quanto por voluntários. Eles costumam ocorrer em outras cidades ou até em outros países, e geralmente atraem um público maior, sendo uma oportunidade significativa para promover o trabalho da Asas de Socorro.</a:t>
            </a:r>
          </a:p>
          <a:p>
            <a:pPr algn="just">
              <a:lnSpc>
                <a:spcPts val="2623"/>
              </a:lnSpc>
            </a:pPr>
          </a:p>
          <a:p>
            <a:pPr algn="just">
              <a:lnSpc>
                <a:spcPts val="2623"/>
              </a:lnSpc>
            </a:pPr>
            <a:r>
              <a:rPr lang="en-US" sz="2623">
                <a:solidFill>
                  <a:srgbClr val="000000"/>
                </a:solidFill>
                <a:latin typeface="Anybody"/>
                <a:ea typeface="Anybody"/>
                <a:cs typeface="Anybody"/>
                <a:sym typeface="Anybody"/>
              </a:rPr>
              <a:t>Exemplos incluem: shows aéreos, festivais de música gospel, divulgação em outros países e eventos com a presença de personalidades conhecidas no meio cristão ou missionário. A visibilidade desses eventos torna a participação neles uma oportunidade importante para divulgar a organização e engajar novos colaboradores.</a:t>
            </a:r>
          </a:p>
          <a:p>
            <a:pPr algn="just">
              <a:lnSpc>
                <a:spcPts val="2623"/>
              </a:lnSpc>
            </a:pPr>
          </a:p>
        </p:txBody>
      </p:sp>
      <p:sp>
        <p:nvSpPr>
          <p:cNvPr name="AutoShape 10" id="10"/>
          <p:cNvSpPr/>
          <p:nvPr/>
        </p:nvSpPr>
        <p:spPr>
          <a:xfrm>
            <a:off x="-1847159" y="1316531"/>
            <a:ext cx="10991159"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1565968" y="1123950"/>
            <a:ext cx="10991159" cy="0"/>
          </a:xfrm>
          <a:prstGeom prst="line">
            <a:avLst/>
          </a:prstGeom>
          <a:ln cap="flat" w="190500">
            <a:solidFill>
              <a:srgbClr val="0165B2"/>
            </a:solidFill>
            <a:prstDash val="solid"/>
            <a:headEnd type="none" len="sm" w="sm"/>
            <a:tailEnd type="none" len="sm" w="sm"/>
          </a:ln>
        </p:spPr>
      </p:sp>
      <p:sp>
        <p:nvSpPr>
          <p:cNvPr name="Freeform 3" id="3"/>
          <p:cNvSpPr/>
          <p:nvPr/>
        </p:nvSpPr>
        <p:spPr>
          <a:xfrm flipH="false" flipV="false" rot="0">
            <a:off x="11476078" y="1804355"/>
            <a:ext cx="5783222" cy="7710963"/>
          </a:xfrm>
          <a:custGeom>
            <a:avLst/>
            <a:gdLst/>
            <a:ahLst/>
            <a:cxnLst/>
            <a:rect r="r" b="b" t="t" l="l"/>
            <a:pathLst>
              <a:path h="7710963" w="5783222">
                <a:moveTo>
                  <a:pt x="0" y="0"/>
                </a:moveTo>
                <a:lnTo>
                  <a:pt x="5783222" y="0"/>
                </a:lnTo>
                <a:lnTo>
                  <a:pt x="5783222" y="7710962"/>
                </a:lnTo>
                <a:lnTo>
                  <a:pt x="0" y="7710962"/>
                </a:lnTo>
                <a:lnTo>
                  <a:pt x="0" y="0"/>
                </a:lnTo>
                <a:close/>
              </a:path>
            </a:pathLst>
          </a:custGeom>
          <a:blipFill>
            <a:blip r:embed="rId2"/>
            <a:stretch>
              <a:fillRect l="0" t="0" r="0" b="0"/>
            </a:stretch>
          </a:blipFill>
        </p:spPr>
      </p:sp>
      <p:sp>
        <p:nvSpPr>
          <p:cNvPr name="TextBox 4" id="4"/>
          <p:cNvSpPr txBox="true"/>
          <p:nvPr/>
        </p:nvSpPr>
        <p:spPr>
          <a:xfrm rot="0">
            <a:off x="1028700" y="1703590"/>
            <a:ext cx="8396491" cy="7922017"/>
          </a:xfrm>
          <a:prstGeom prst="rect">
            <a:avLst/>
          </a:prstGeom>
        </p:spPr>
        <p:txBody>
          <a:bodyPr anchor="t" rtlCol="false" tIns="0" lIns="0" bIns="0" rIns="0">
            <a:spAutoFit/>
          </a:bodyPr>
          <a:lstStyle/>
          <a:p>
            <a:pPr algn="l">
              <a:lnSpc>
                <a:spcPts val="6153"/>
              </a:lnSpc>
            </a:pPr>
            <a:r>
              <a:rPr lang="en-US" sz="5360" spc="32" b="true">
                <a:solidFill>
                  <a:srgbClr val="0165B2"/>
                </a:solidFill>
                <a:latin typeface="Anybody Bold"/>
                <a:ea typeface="Anybody Bold"/>
                <a:cs typeface="Anybody Bold"/>
                <a:sym typeface="Anybody Bold"/>
              </a:rPr>
              <a:t>EVENTOS COM POSSIBILIDADE DE APRESENTAR ASAS DE SOCORRO, PREGAR OU PALESTRAR.</a:t>
            </a:r>
          </a:p>
          <a:p>
            <a:pPr algn="just">
              <a:lnSpc>
                <a:spcPts val="3201"/>
              </a:lnSpc>
            </a:pPr>
          </a:p>
          <a:p>
            <a:pPr algn="just" marL="0" indent="0" lvl="0">
              <a:lnSpc>
                <a:spcPts val="3201"/>
              </a:lnSpc>
              <a:spcBef>
                <a:spcPct val="0"/>
              </a:spcBef>
            </a:pPr>
            <a:r>
              <a:rPr lang="en-US" sz="2789" spc="16">
                <a:solidFill>
                  <a:srgbClr val="000000"/>
                </a:solidFill>
                <a:latin typeface="Anybody"/>
                <a:ea typeface="Anybody"/>
                <a:cs typeface="Anybody"/>
                <a:sym typeface="Anybody"/>
              </a:rPr>
              <a:t>Este tipo de evento oferece uma oportunidade única de apresentar Asas de Socorro formalmente, e por muitas vezes de compartilhar uma mensagem bíblica, seja em formato de pregação ou palestra. Nesses eventos, os representantes têm a oportunidade de falar diretamente ao público, ampliando o impacto da mensagem e promovendo um envolvimento mais profundo.</a:t>
            </a:r>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5400000">
            <a:off x="7820009" y="488568"/>
            <a:ext cx="12016947" cy="8919036"/>
            <a:chOff x="0" y="0"/>
            <a:chExt cx="3164957" cy="2349046"/>
          </a:xfrm>
        </p:grpSpPr>
        <p:sp>
          <p:nvSpPr>
            <p:cNvPr name="Freeform 3" id="3"/>
            <p:cNvSpPr/>
            <p:nvPr/>
          </p:nvSpPr>
          <p:spPr>
            <a:xfrm flipH="false" flipV="false" rot="0">
              <a:off x="0" y="0"/>
              <a:ext cx="3164957" cy="2349047"/>
            </a:xfrm>
            <a:custGeom>
              <a:avLst/>
              <a:gdLst/>
              <a:ahLst/>
              <a:cxnLst/>
              <a:rect r="r" b="b" t="t" l="l"/>
              <a:pathLst>
                <a:path h="2349047" w="3164957">
                  <a:moveTo>
                    <a:pt x="0" y="0"/>
                  </a:moveTo>
                  <a:lnTo>
                    <a:pt x="3164957" y="0"/>
                  </a:lnTo>
                  <a:lnTo>
                    <a:pt x="3164957" y="2349047"/>
                  </a:lnTo>
                  <a:lnTo>
                    <a:pt x="0" y="2349047"/>
                  </a:lnTo>
                  <a:close/>
                </a:path>
              </a:pathLst>
            </a:custGeom>
            <a:solidFill>
              <a:srgbClr val="001435"/>
            </a:solidFill>
          </p:spPr>
        </p:sp>
        <p:sp>
          <p:nvSpPr>
            <p:cNvPr name="TextBox 4" id="4"/>
            <p:cNvSpPr txBox="true"/>
            <p:nvPr/>
          </p:nvSpPr>
          <p:spPr>
            <a:xfrm>
              <a:off x="0" y="38100"/>
              <a:ext cx="3164957" cy="2310946"/>
            </a:xfrm>
            <a:prstGeom prst="rect">
              <a:avLst/>
            </a:prstGeom>
          </p:spPr>
          <p:txBody>
            <a:bodyPr anchor="ctr" rtlCol="false" tIns="50800" lIns="50800" bIns="50800" rIns="50800"/>
            <a:lstStyle/>
            <a:p>
              <a:pPr algn="ctr">
                <a:lnSpc>
                  <a:spcPts val="2625"/>
                </a:lnSpc>
              </a:pPr>
            </a:p>
          </p:txBody>
        </p:sp>
      </p:grpSp>
      <p:sp>
        <p:nvSpPr>
          <p:cNvPr name="TextBox 5" id="5"/>
          <p:cNvSpPr txBox="true"/>
          <p:nvPr/>
        </p:nvSpPr>
        <p:spPr>
          <a:xfrm rot="0">
            <a:off x="1028700" y="1395113"/>
            <a:ext cx="8010579" cy="7534242"/>
          </a:xfrm>
          <a:prstGeom prst="rect">
            <a:avLst/>
          </a:prstGeom>
        </p:spPr>
        <p:txBody>
          <a:bodyPr anchor="t" rtlCol="false" tIns="0" lIns="0" bIns="0" rIns="0">
            <a:spAutoFit/>
          </a:bodyPr>
          <a:lstStyle/>
          <a:p>
            <a:pPr algn="just">
              <a:lnSpc>
                <a:spcPts val="2623"/>
              </a:lnSpc>
            </a:pPr>
          </a:p>
          <a:p>
            <a:pPr algn="just">
              <a:lnSpc>
                <a:spcPts val="2623"/>
              </a:lnSpc>
            </a:pPr>
          </a:p>
          <a:p>
            <a:pPr algn="l">
              <a:lnSpc>
                <a:spcPts val="5360"/>
              </a:lnSpc>
            </a:pPr>
            <a:r>
              <a:rPr lang="en-US" sz="5360" b="true">
                <a:solidFill>
                  <a:srgbClr val="0165B2"/>
                </a:solidFill>
                <a:latin typeface="Anybody Bold"/>
                <a:ea typeface="Anybody Bold"/>
                <a:cs typeface="Anybody Bold"/>
                <a:sym typeface="Anybody Bold"/>
              </a:rPr>
              <a:t>ESTRUTURA DA APRESENTAÇÃO:</a:t>
            </a:r>
            <a:r>
              <a:rPr lang="en-US" sz="5360" b="true">
                <a:solidFill>
                  <a:srgbClr val="0165B2"/>
                </a:solidFill>
                <a:latin typeface="Anybody Bold"/>
                <a:ea typeface="Anybody Bold"/>
                <a:cs typeface="Anybody Bold"/>
                <a:sym typeface="Anybody Bold"/>
              </a:rPr>
              <a:t> </a:t>
            </a:r>
          </a:p>
          <a:p>
            <a:pPr algn="just">
              <a:lnSpc>
                <a:spcPts val="2623"/>
              </a:lnSpc>
            </a:pPr>
          </a:p>
          <a:p>
            <a:pPr algn="just" marL="566461" indent="-283230" lvl="1">
              <a:lnSpc>
                <a:spcPts val="2623"/>
              </a:lnSpc>
              <a:buFont typeface="Arial"/>
              <a:buChar char="•"/>
            </a:pPr>
            <a:r>
              <a:rPr lang="en-US" b="true" sz="2623">
                <a:solidFill>
                  <a:srgbClr val="000000"/>
                </a:solidFill>
                <a:latin typeface="Anybody Bold"/>
                <a:ea typeface="Anybody Bold"/>
                <a:cs typeface="Anybody Bold"/>
                <a:sym typeface="Anybody Bold"/>
              </a:rPr>
              <a:t>10 minutos</a:t>
            </a:r>
            <a:r>
              <a:rPr lang="en-US" sz="2623">
                <a:solidFill>
                  <a:srgbClr val="000000"/>
                </a:solidFill>
                <a:latin typeface="Anybody"/>
                <a:ea typeface="Anybody"/>
                <a:cs typeface="Anybody"/>
                <a:sym typeface="Anybody"/>
              </a:rPr>
              <a:t>: A apresentação deve começar com uma introdução clara da Asas de Socorro. O responsável tem liberdade para focar em qualquer área da organização, mas é obrigatório apresentar um dos vídeos institucionais disponíveis no site oficial (www.asasdesocorro.org.br/igrejas).</a:t>
            </a:r>
          </a:p>
          <a:p>
            <a:pPr algn="just">
              <a:lnSpc>
                <a:spcPts val="2623"/>
              </a:lnSpc>
            </a:pPr>
          </a:p>
          <a:p>
            <a:pPr algn="just" marL="566461" indent="-283230" lvl="1">
              <a:lnSpc>
                <a:spcPts val="2623"/>
              </a:lnSpc>
              <a:buFont typeface="Arial"/>
              <a:buChar char="•"/>
            </a:pPr>
            <a:r>
              <a:rPr lang="en-US" b="true" sz="2623">
                <a:solidFill>
                  <a:srgbClr val="000000"/>
                </a:solidFill>
                <a:latin typeface="Anybody Bold"/>
                <a:ea typeface="Anybody Bold"/>
                <a:cs typeface="Anybody Bold"/>
                <a:sym typeface="Anybody Bold"/>
              </a:rPr>
              <a:t>30 minutos</a:t>
            </a:r>
            <a:r>
              <a:rPr lang="en-US" sz="2623">
                <a:solidFill>
                  <a:srgbClr val="000000"/>
                </a:solidFill>
                <a:latin typeface="Anybody"/>
                <a:ea typeface="Anybody"/>
                <a:cs typeface="Anybody"/>
                <a:sym typeface="Anybody"/>
              </a:rPr>
              <a:t>: Após a apresentação da organização, o palestrante ou pregador terá liberdade para compartilhar uma mensagem bíblica inspirada pelo Espírito Santo. O conteúdo deve estar alinhado com a missão e os valores da Asas de Socorro, evitando temas controversos dentro das Igrejas Reformadas, como debates teológicos.</a:t>
            </a:r>
          </a:p>
        </p:txBody>
      </p:sp>
      <p:sp>
        <p:nvSpPr>
          <p:cNvPr name="TextBox 6" id="6"/>
          <p:cNvSpPr txBox="true"/>
          <p:nvPr/>
        </p:nvSpPr>
        <p:spPr>
          <a:xfrm rot="0">
            <a:off x="9304882" y="2099963"/>
            <a:ext cx="7954418" cy="6829392"/>
          </a:xfrm>
          <a:prstGeom prst="rect">
            <a:avLst/>
          </a:prstGeom>
        </p:spPr>
        <p:txBody>
          <a:bodyPr anchor="t" rtlCol="false" tIns="0" lIns="0" bIns="0" rIns="0">
            <a:spAutoFit/>
          </a:bodyPr>
          <a:lstStyle/>
          <a:p>
            <a:pPr algn="just" marL="566461" indent="-283230" lvl="1">
              <a:lnSpc>
                <a:spcPts val="2623"/>
              </a:lnSpc>
              <a:buFont typeface="Arial"/>
              <a:buChar char="•"/>
            </a:pPr>
            <a:r>
              <a:rPr lang="en-US" b="true" sz="2623">
                <a:solidFill>
                  <a:srgbClr val="FFFFFF"/>
                </a:solidFill>
                <a:latin typeface="Anybody Bold"/>
                <a:ea typeface="Anybody Bold"/>
                <a:cs typeface="Anybody Bold"/>
                <a:sym typeface="Anybody Bold"/>
              </a:rPr>
              <a:t>Foco na Mensagem</a:t>
            </a:r>
            <a:r>
              <a:rPr lang="en-US" sz="2623">
                <a:solidFill>
                  <a:srgbClr val="FFFFFF"/>
                </a:solidFill>
                <a:latin typeface="Anybody"/>
                <a:ea typeface="Anybody"/>
                <a:cs typeface="Anybody"/>
                <a:sym typeface="Anybody"/>
              </a:rPr>
              <a:t>: A mensagem bíblica deve ser inspiradora e focada no propósito de Deus para missões, encorajando o público a se envolver de forma prática e espiritual com a obra missionária. A ideia é que, após a apresentação, as pessoas sintam-se motivadas a apoiar a missão de levar o evangelho e a assistência às comunidades mais remotas. Deve ser evitado temas controversos dentro das Igrejas Reformadas, como debates teológicos. É proibido críticas à outros trabalhos missionários.</a:t>
            </a:r>
          </a:p>
          <a:p>
            <a:pPr algn="just">
              <a:lnSpc>
                <a:spcPts val="2623"/>
              </a:lnSpc>
            </a:pPr>
          </a:p>
          <a:p>
            <a:pPr algn="just" marL="566461" indent="-283230" lvl="1">
              <a:lnSpc>
                <a:spcPts val="2623"/>
              </a:lnSpc>
              <a:buFont typeface="Arial"/>
              <a:buChar char="•"/>
            </a:pPr>
            <a:r>
              <a:rPr lang="en-US" b="true" sz="2623">
                <a:solidFill>
                  <a:srgbClr val="FFFFFF"/>
                </a:solidFill>
                <a:latin typeface="Anybody Bold"/>
                <a:ea typeface="Anybody Bold"/>
                <a:cs typeface="Anybody Bold"/>
                <a:sym typeface="Anybody Bold"/>
              </a:rPr>
              <a:t>Requisitos para Pregar ou Palestrar</a:t>
            </a:r>
            <a:r>
              <a:rPr lang="en-US" sz="2623">
                <a:solidFill>
                  <a:srgbClr val="FFFFFF"/>
                </a:solidFill>
                <a:latin typeface="Anybody"/>
                <a:ea typeface="Anybody"/>
                <a:cs typeface="Anybody"/>
                <a:sym typeface="Anybody"/>
              </a:rPr>
              <a:t>: Para estar apto a pregar ou palestrar em um evento, o missionário ou voluntário deve ter concluído o Curso de Mobilização Missionária e ser ativo em divulgações da Asas de Socorro, além de possuir uma clara vocação para o ensino da palavra de Deus.</a:t>
            </a:r>
          </a:p>
        </p:txBody>
      </p:sp>
      <p:sp>
        <p:nvSpPr>
          <p:cNvPr name="AutoShape 7" id="7"/>
          <p:cNvSpPr/>
          <p:nvPr/>
        </p:nvSpPr>
        <p:spPr>
          <a:xfrm>
            <a:off x="-2344319" y="1261763"/>
            <a:ext cx="11383598"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0">
            <a:off x="1028700" y="3448118"/>
            <a:ext cx="7402725" cy="3377977"/>
          </a:xfrm>
          <a:prstGeom prst="rect">
            <a:avLst/>
          </a:prstGeom>
        </p:spPr>
        <p:txBody>
          <a:bodyPr anchor="t" rtlCol="false" tIns="0" lIns="0" bIns="0" rIns="0">
            <a:spAutoFit/>
          </a:bodyPr>
          <a:lstStyle/>
          <a:p>
            <a:pPr algn="l" marL="0" indent="0" lvl="0">
              <a:lnSpc>
                <a:spcPts val="8800"/>
              </a:lnSpc>
            </a:pPr>
            <a:r>
              <a:rPr lang="en-US" b="true" sz="8000">
                <a:solidFill>
                  <a:srgbClr val="FAFCFF"/>
                </a:solidFill>
                <a:latin typeface="Anybody Bold"/>
                <a:ea typeface="Anybody Bold"/>
                <a:cs typeface="Anybody Bold"/>
                <a:sym typeface="Anybody Bold"/>
              </a:rPr>
              <a:t>Estrutura e Layout do Estande</a:t>
            </a:r>
          </a:p>
        </p:txBody>
      </p:sp>
      <p:sp>
        <p:nvSpPr>
          <p:cNvPr name="TextBox 3" id="3"/>
          <p:cNvSpPr txBox="true"/>
          <p:nvPr/>
        </p:nvSpPr>
        <p:spPr>
          <a:xfrm rot="0">
            <a:off x="10192319" y="1473362"/>
            <a:ext cx="7066981" cy="7784938"/>
          </a:xfrm>
          <a:prstGeom prst="rect">
            <a:avLst/>
          </a:prstGeom>
        </p:spPr>
        <p:txBody>
          <a:bodyPr anchor="t" rtlCol="false" tIns="0" lIns="0" bIns="0" rIns="0">
            <a:spAutoFit/>
          </a:bodyPr>
          <a:lstStyle/>
          <a:p>
            <a:pPr algn="just" marL="0" indent="0" lvl="0">
              <a:lnSpc>
                <a:spcPts val="3615"/>
              </a:lnSpc>
              <a:spcBef>
                <a:spcPct val="0"/>
              </a:spcBef>
            </a:pPr>
            <a:r>
              <a:rPr lang="en-US" sz="3149" spc="18">
                <a:solidFill>
                  <a:srgbClr val="FFFFFF"/>
                </a:solidFill>
                <a:latin typeface="Anybody"/>
                <a:ea typeface="Anybody"/>
                <a:cs typeface="Anybody"/>
                <a:sym typeface="Anybody"/>
              </a:rPr>
              <a:t>A estrutura e o layout do estande são elementos fundamentais para garantir que a apresentação da Asas de Socorro seja clara, organizada e atraente. Mais do que apenas um espaço físico, o estande é uma plataforma para comunicar a missão da organização, engajar o público e convidá-lo a participar da obra missionária. Cada estande deve ser planejado para maximizar a interação com o público, garantir uma boa visibilidade dos materiais informativos e facilitar o acesso a detalhes sobre como as pessoas podem contribuir com o trabalho da Asas de Socorro.</a:t>
            </a:r>
          </a:p>
        </p:txBody>
      </p:sp>
      <p:grpSp>
        <p:nvGrpSpPr>
          <p:cNvPr name="Group 4" id="4"/>
          <p:cNvGrpSpPr/>
          <p:nvPr/>
        </p:nvGrpSpPr>
        <p:grpSpPr>
          <a:xfrm rot="0">
            <a:off x="-4301624" y="7063556"/>
            <a:ext cx="12016947" cy="2194744"/>
            <a:chOff x="0" y="0"/>
            <a:chExt cx="3164957" cy="578040"/>
          </a:xfrm>
        </p:grpSpPr>
        <p:sp>
          <p:nvSpPr>
            <p:cNvPr name="Freeform 5" id="5"/>
            <p:cNvSpPr/>
            <p:nvPr/>
          </p:nvSpPr>
          <p:spPr>
            <a:xfrm flipH="false" flipV="false" rot="0">
              <a:off x="0" y="0"/>
              <a:ext cx="3164957" cy="578040"/>
            </a:xfrm>
            <a:custGeom>
              <a:avLst/>
              <a:gdLst/>
              <a:ahLst/>
              <a:cxnLst/>
              <a:rect r="r" b="b" t="t" l="l"/>
              <a:pathLst>
                <a:path h="578040" w="3164957">
                  <a:moveTo>
                    <a:pt x="0" y="0"/>
                  </a:moveTo>
                  <a:lnTo>
                    <a:pt x="3164957" y="0"/>
                  </a:lnTo>
                  <a:lnTo>
                    <a:pt x="3164957" y="578040"/>
                  </a:lnTo>
                  <a:lnTo>
                    <a:pt x="0" y="578040"/>
                  </a:lnTo>
                  <a:close/>
                </a:path>
              </a:pathLst>
            </a:custGeom>
            <a:solidFill>
              <a:srgbClr val="FECA39"/>
            </a:solidFill>
          </p:spPr>
        </p:sp>
        <p:sp>
          <p:nvSpPr>
            <p:cNvPr name="TextBox 6" id="6"/>
            <p:cNvSpPr txBox="true"/>
            <p:nvPr/>
          </p:nvSpPr>
          <p:spPr>
            <a:xfrm>
              <a:off x="0" y="38100"/>
              <a:ext cx="3164957" cy="539940"/>
            </a:xfrm>
            <a:prstGeom prst="rect">
              <a:avLst/>
            </a:prstGeom>
          </p:spPr>
          <p:txBody>
            <a:bodyPr anchor="ctr" rtlCol="false" tIns="50800" lIns="50800" bIns="50800" rIns="50800"/>
            <a:lstStyle/>
            <a:p>
              <a:pPr algn="ctr">
                <a:lnSpc>
                  <a:spcPts val="2625"/>
                </a:lnSpc>
              </a:pPr>
            </a:p>
          </p:txBody>
        </p:sp>
      </p:grpSp>
      <p:sp>
        <p:nvSpPr>
          <p:cNvPr name="Freeform 7" id="7"/>
          <p:cNvSpPr/>
          <p:nvPr/>
        </p:nvSpPr>
        <p:spPr>
          <a:xfrm flipH="false" flipV="false" rot="0">
            <a:off x="-4857377" y="-1475068"/>
            <a:ext cx="12823411" cy="7883904"/>
          </a:xfrm>
          <a:custGeom>
            <a:avLst/>
            <a:gdLst/>
            <a:ahLst/>
            <a:cxnLst/>
            <a:rect r="r" b="b" t="t" l="l"/>
            <a:pathLst>
              <a:path h="7883904" w="12823411">
                <a:moveTo>
                  <a:pt x="0" y="0"/>
                </a:moveTo>
                <a:lnTo>
                  <a:pt x="12823412" y="0"/>
                </a:lnTo>
                <a:lnTo>
                  <a:pt x="12823412" y="7883904"/>
                </a:lnTo>
                <a:lnTo>
                  <a:pt x="0" y="7883904"/>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1806053"/>
            <a:ext cx="16230600" cy="7197968"/>
          </a:xfrm>
          <a:prstGeom prst="rect">
            <a:avLst/>
          </a:prstGeom>
        </p:spPr>
        <p:txBody>
          <a:bodyPr anchor="t" rtlCol="false" tIns="0" lIns="0" bIns="0" rIns="0">
            <a:spAutoFit/>
          </a:bodyPr>
          <a:lstStyle/>
          <a:p>
            <a:pPr algn="just">
              <a:lnSpc>
                <a:spcPts val="6153"/>
              </a:lnSpc>
            </a:pPr>
            <a:r>
              <a:rPr lang="en-US" b="true" sz="5360" spc="32">
                <a:solidFill>
                  <a:srgbClr val="0165B2"/>
                </a:solidFill>
                <a:latin typeface="Anybody Bold"/>
                <a:ea typeface="Anybody Bold"/>
                <a:cs typeface="Anybody Bold"/>
                <a:sym typeface="Anybody Bold"/>
              </a:rPr>
              <a:t>ESPAÇO FÍSICO E DISPOSIÇÃO</a:t>
            </a:r>
          </a:p>
          <a:p>
            <a:pPr algn="just">
              <a:lnSpc>
                <a:spcPts val="3201"/>
              </a:lnSpc>
            </a:pPr>
          </a:p>
          <a:p>
            <a:pPr algn="just">
              <a:lnSpc>
                <a:spcPts val="3201"/>
              </a:lnSpc>
            </a:pPr>
            <a:r>
              <a:rPr lang="en-US" sz="2789" spc="16">
                <a:solidFill>
                  <a:srgbClr val="000000"/>
                </a:solidFill>
                <a:latin typeface="Anybody"/>
                <a:ea typeface="Anybody"/>
                <a:cs typeface="Anybody"/>
                <a:sym typeface="Anybody"/>
              </a:rPr>
              <a:t>O estande deve ser montado de forma estratégica, garantindo que todos os elementos estejam visíveis e acessíveis ao público. Isso inclui:</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Mesa ou Balcão:</a:t>
            </a:r>
            <a:r>
              <a:rPr lang="en-US" sz="2789" spc="16">
                <a:solidFill>
                  <a:srgbClr val="000000"/>
                </a:solidFill>
                <a:latin typeface="Anybody"/>
                <a:ea typeface="Anybody"/>
                <a:cs typeface="Anybody"/>
                <a:sym typeface="Anybody"/>
              </a:rPr>
              <a:t> Um espaço central para colocar materiais impressos, como folders, panfletos e formulários de cadastro. A mesa também pode servir como ponto de interação direta com o público, onde os representantes da Asas de Socorro podem explicar os projetos e responder dúvidas.</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Banners Oficiais:</a:t>
            </a:r>
            <a:r>
              <a:rPr lang="en-US" sz="2789" spc="16">
                <a:solidFill>
                  <a:srgbClr val="000000"/>
                </a:solidFill>
                <a:latin typeface="Anybody"/>
                <a:ea typeface="Anybody"/>
                <a:cs typeface="Anybody"/>
                <a:sym typeface="Anybody"/>
              </a:rPr>
              <a:t> Banners são obrigatórios e devem ser colocados de forma destacada no estande. Eles seguirão as especificações visuais estabelecidas no Manual da Marca, contendo o logotipo da Asas de Socorro e imagens que reflitam o trabalho missionário. Esses banners devem estar visíveis à distância para atrair a atenção do público, mesmo em eventos maiores. A posição ideal é em áreas de maior visibilidade, como nas laterais ou atrás do estande, garantindo um fundo visual para as interações.</a:t>
            </a:r>
          </a:p>
          <a:p>
            <a:pPr algn="just" marL="0" indent="0" lvl="0">
              <a:lnSpc>
                <a:spcPts val="3201"/>
              </a:lnSpc>
              <a:spcBef>
                <a:spcPct val="0"/>
              </a:spcBef>
            </a:pPr>
          </a:p>
        </p:txBody>
      </p:sp>
      <p:sp>
        <p:nvSpPr>
          <p:cNvPr name="AutoShape 3" id="3"/>
          <p:cNvSpPr/>
          <p:nvPr/>
        </p:nvSpPr>
        <p:spPr>
          <a:xfrm>
            <a:off x="1028700" y="1028700"/>
            <a:ext cx="16230600"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grpSp>
        <p:nvGrpSpPr>
          <p:cNvPr name="Group 2" id="2"/>
          <p:cNvGrpSpPr/>
          <p:nvPr/>
        </p:nvGrpSpPr>
        <p:grpSpPr>
          <a:xfrm rot="0">
            <a:off x="1987144" y="2173385"/>
            <a:ext cx="11220452" cy="5940229"/>
            <a:chOff x="0" y="0"/>
            <a:chExt cx="14960603" cy="7920306"/>
          </a:xfrm>
        </p:grpSpPr>
        <p:sp>
          <p:nvSpPr>
            <p:cNvPr name="Freeform 3" id="3"/>
            <p:cNvSpPr/>
            <p:nvPr/>
          </p:nvSpPr>
          <p:spPr>
            <a:xfrm flipH="false" flipV="false" rot="0">
              <a:off x="0" y="0"/>
              <a:ext cx="4908593" cy="7920306"/>
            </a:xfrm>
            <a:custGeom>
              <a:avLst/>
              <a:gdLst/>
              <a:ahLst/>
              <a:cxnLst/>
              <a:rect r="r" b="b" t="t" l="l"/>
              <a:pathLst>
                <a:path h="7920306" w="4908593">
                  <a:moveTo>
                    <a:pt x="0" y="0"/>
                  </a:moveTo>
                  <a:lnTo>
                    <a:pt x="4908593" y="0"/>
                  </a:lnTo>
                  <a:lnTo>
                    <a:pt x="4908593" y="7920306"/>
                  </a:lnTo>
                  <a:lnTo>
                    <a:pt x="0" y="7920306"/>
                  </a:lnTo>
                  <a:lnTo>
                    <a:pt x="0" y="0"/>
                  </a:lnTo>
                  <a:close/>
                </a:path>
              </a:pathLst>
            </a:custGeom>
            <a:blipFill>
              <a:blip r:embed="rId2"/>
              <a:stretch>
                <a:fillRect l="-10508" t="0" r="-10508" b="0"/>
              </a:stretch>
            </a:blipFill>
          </p:spPr>
        </p:sp>
        <p:sp>
          <p:nvSpPr>
            <p:cNvPr name="Freeform 4" id="4"/>
            <p:cNvSpPr/>
            <p:nvPr/>
          </p:nvSpPr>
          <p:spPr>
            <a:xfrm flipH="false" flipV="false" rot="0">
              <a:off x="5026005" y="0"/>
              <a:ext cx="4908593" cy="7920306"/>
            </a:xfrm>
            <a:custGeom>
              <a:avLst/>
              <a:gdLst/>
              <a:ahLst/>
              <a:cxnLst/>
              <a:rect r="r" b="b" t="t" l="l"/>
              <a:pathLst>
                <a:path h="7920306" w="4908593">
                  <a:moveTo>
                    <a:pt x="0" y="0"/>
                  </a:moveTo>
                  <a:lnTo>
                    <a:pt x="4908593" y="0"/>
                  </a:lnTo>
                  <a:lnTo>
                    <a:pt x="4908593" y="7920306"/>
                  </a:lnTo>
                  <a:lnTo>
                    <a:pt x="0" y="7920306"/>
                  </a:lnTo>
                  <a:lnTo>
                    <a:pt x="0" y="0"/>
                  </a:lnTo>
                  <a:close/>
                </a:path>
              </a:pathLst>
            </a:custGeom>
            <a:blipFill>
              <a:blip r:embed="rId3"/>
              <a:stretch>
                <a:fillRect l="-10508" t="0" r="-10508" b="0"/>
              </a:stretch>
            </a:blipFill>
          </p:spPr>
        </p:sp>
        <p:sp>
          <p:nvSpPr>
            <p:cNvPr name="Freeform 5" id="5"/>
            <p:cNvSpPr/>
            <p:nvPr/>
          </p:nvSpPr>
          <p:spPr>
            <a:xfrm flipH="false" flipV="false" rot="0">
              <a:off x="10052010" y="0"/>
              <a:ext cx="4908593" cy="7920306"/>
            </a:xfrm>
            <a:custGeom>
              <a:avLst/>
              <a:gdLst/>
              <a:ahLst/>
              <a:cxnLst/>
              <a:rect r="r" b="b" t="t" l="l"/>
              <a:pathLst>
                <a:path h="7920306" w="4908593">
                  <a:moveTo>
                    <a:pt x="0" y="0"/>
                  </a:moveTo>
                  <a:lnTo>
                    <a:pt x="4908593" y="0"/>
                  </a:lnTo>
                  <a:lnTo>
                    <a:pt x="4908593" y="7920306"/>
                  </a:lnTo>
                  <a:lnTo>
                    <a:pt x="0" y="7920306"/>
                  </a:lnTo>
                  <a:lnTo>
                    <a:pt x="0" y="0"/>
                  </a:lnTo>
                  <a:close/>
                </a:path>
              </a:pathLst>
            </a:custGeom>
            <a:blipFill>
              <a:blip r:embed="rId4"/>
              <a:stretch>
                <a:fillRect l="-10508" t="0" r="-10508" b="0"/>
              </a:stretch>
            </a:blipFill>
          </p:spPr>
        </p:sp>
      </p:grpSp>
      <p:sp>
        <p:nvSpPr>
          <p:cNvPr name="Freeform 6" id="6"/>
          <p:cNvSpPr/>
          <p:nvPr/>
        </p:nvSpPr>
        <p:spPr>
          <a:xfrm flipH="false" flipV="false" rot="0">
            <a:off x="13357986" y="2173385"/>
            <a:ext cx="4429676" cy="5940229"/>
          </a:xfrm>
          <a:custGeom>
            <a:avLst/>
            <a:gdLst/>
            <a:ahLst/>
            <a:cxnLst/>
            <a:rect r="r" b="b" t="t" l="l"/>
            <a:pathLst>
              <a:path h="5940229" w="4429676">
                <a:moveTo>
                  <a:pt x="0" y="0"/>
                </a:moveTo>
                <a:lnTo>
                  <a:pt x="4429676" y="0"/>
                </a:lnTo>
                <a:lnTo>
                  <a:pt x="4429676" y="5940230"/>
                </a:lnTo>
                <a:lnTo>
                  <a:pt x="0" y="5940230"/>
                </a:lnTo>
                <a:lnTo>
                  <a:pt x="0" y="0"/>
                </a:lnTo>
                <a:close/>
              </a:path>
            </a:pathLst>
          </a:custGeom>
          <a:blipFill>
            <a:blip r:embed="rId5"/>
            <a:stretch>
              <a:fillRect l="-287" t="0" r="-287" b="0"/>
            </a:stretch>
          </a:blipFill>
        </p:spPr>
      </p:sp>
      <p:sp>
        <p:nvSpPr>
          <p:cNvPr name="TextBox 7" id="7"/>
          <p:cNvSpPr txBox="true"/>
          <p:nvPr/>
        </p:nvSpPr>
        <p:spPr>
          <a:xfrm rot="-5400000">
            <a:off x="-3821018" y="4154393"/>
            <a:ext cx="10287000" cy="1978213"/>
          </a:xfrm>
          <a:prstGeom prst="rect">
            <a:avLst/>
          </a:prstGeom>
        </p:spPr>
        <p:txBody>
          <a:bodyPr anchor="t" rtlCol="false" tIns="0" lIns="0" bIns="0" rIns="0">
            <a:spAutoFit/>
          </a:bodyPr>
          <a:lstStyle/>
          <a:p>
            <a:pPr algn="ctr" marL="0" indent="0" lvl="0">
              <a:lnSpc>
                <a:spcPts val="14605"/>
              </a:lnSpc>
              <a:spcBef>
                <a:spcPct val="0"/>
              </a:spcBef>
            </a:pPr>
            <a:r>
              <a:rPr lang="en-US" b="true" sz="15214" strike="noStrike" u="none">
                <a:solidFill>
                  <a:srgbClr val="FECA39"/>
                </a:solidFill>
                <a:latin typeface="Anybody Bold"/>
                <a:ea typeface="Anybody Bold"/>
                <a:cs typeface="Anybody Bold"/>
                <a:sym typeface="Anybody Bold"/>
              </a:rPr>
              <a:t>EXEMPLOS</a:t>
            </a: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28700" y="1749266"/>
            <a:ext cx="16230600" cy="6797993"/>
          </a:xfrm>
          <a:prstGeom prst="rect">
            <a:avLst/>
          </a:prstGeom>
        </p:spPr>
        <p:txBody>
          <a:bodyPr anchor="t" rtlCol="false" tIns="0" lIns="0" bIns="0" rIns="0">
            <a:spAutoFit/>
          </a:bodyPr>
          <a:lstStyle/>
          <a:p>
            <a:pPr algn="just">
              <a:lnSpc>
                <a:spcPts val="6153"/>
              </a:lnSpc>
            </a:pPr>
            <a:r>
              <a:rPr lang="en-US" b="true" sz="5360" spc="32">
                <a:solidFill>
                  <a:srgbClr val="0165B2"/>
                </a:solidFill>
                <a:latin typeface="Anybody Bold"/>
                <a:ea typeface="Anybody Bold"/>
                <a:cs typeface="Anybody Bold"/>
                <a:sym typeface="Anybody Bold"/>
              </a:rPr>
              <a:t>MATERIAIS VISUAIS E IMPRESSOS</a:t>
            </a:r>
          </a:p>
          <a:p>
            <a:pPr algn="just">
              <a:lnSpc>
                <a:spcPts val="3201"/>
              </a:lnSpc>
            </a:pPr>
          </a:p>
          <a:p>
            <a:pPr algn="just">
              <a:lnSpc>
                <a:spcPts val="3201"/>
              </a:lnSpc>
            </a:pPr>
            <a:r>
              <a:rPr lang="en-US" sz="2789" spc="16">
                <a:solidFill>
                  <a:srgbClr val="000000"/>
                </a:solidFill>
                <a:latin typeface="Anybody"/>
                <a:ea typeface="Anybody"/>
                <a:cs typeface="Anybody"/>
                <a:sym typeface="Anybody"/>
              </a:rPr>
              <a:t>Além dos banners, é importante utilizar materiais impressos e audiovisuais para engajar e informar os visitantes:</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Materiais Impressos</a:t>
            </a:r>
            <a:r>
              <a:rPr lang="en-US" sz="2789" spc="16">
                <a:solidFill>
                  <a:srgbClr val="000000"/>
                </a:solidFill>
                <a:latin typeface="Anybody"/>
                <a:ea typeface="Anybody"/>
                <a:cs typeface="Anybody"/>
                <a:sym typeface="Anybody"/>
              </a:rPr>
              <a:t>: Flyers, folders e outros impressos devem estar dispostos em locais de fácil acesso no estande, como mesas ou expositores. Esses materiais devem seguir as orientações visuais descritas no Manual da Marca e incluir informações claras sobre os projetos da Asas de Socorro, formas de envolvimento (voluntariado, missões, doações) e o impacto do trabalho realizado.</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Monitores para Vídeos Institucionais</a:t>
            </a:r>
            <a:r>
              <a:rPr lang="en-US" sz="2789" spc="16">
                <a:solidFill>
                  <a:srgbClr val="000000"/>
                </a:solidFill>
                <a:latin typeface="Anybody"/>
                <a:ea typeface="Anybody"/>
                <a:cs typeface="Anybody"/>
                <a:sym typeface="Anybody"/>
              </a:rPr>
              <a:t>: Se possível, é altamente recomendável que o estande conte com um monitor para transmitir vídeos institucionais da Asas de Socorro, disponíveis no site oficial (www.asasdesocorro.org.br/igrejas). Esses vídeos devem ser reproduzidos em um loop contínuo. Os vídeos ajudarão a contar visualmente a história da organização e a demonstrar o impacto das missões, tornando o estande mais atrativo e dinâmico.</a:t>
            </a:r>
          </a:p>
          <a:p>
            <a:pPr algn="just" marL="0" indent="0" lvl="0">
              <a:lnSpc>
                <a:spcPts val="3201"/>
              </a:lnSpc>
              <a:spcBef>
                <a:spcPct val="0"/>
              </a:spcBef>
            </a:pPr>
          </a:p>
        </p:txBody>
      </p:sp>
      <p:sp>
        <p:nvSpPr>
          <p:cNvPr name="AutoShape 3" id="3"/>
          <p:cNvSpPr/>
          <p:nvPr/>
        </p:nvSpPr>
        <p:spPr>
          <a:xfrm flipV="true">
            <a:off x="1028700" y="1028700"/>
            <a:ext cx="16230600"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5400000">
            <a:off x="-3821018" y="4154393"/>
            <a:ext cx="10287000" cy="1978213"/>
          </a:xfrm>
          <a:prstGeom prst="rect">
            <a:avLst/>
          </a:prstGeom>
        </p:spPr>
        <p:txBody>
          <a:bodyPr anchor="t" rtlCol="false" tIns="0" lIns="0" bIns="0" rIns="0">
            <a:spAutoFit/>
          </a:bodyPr>
          <a:lstStyle/>
          <a:p>
            <a:pPr algn="ctr" marL="0" indent="0" lvl="0">
              <a:lnSpc>
                <a:spcPts val="14605"/>
              </a:lnSpc>
              <a:spcBef>
                <a:spcPct val="0"/>
              </a:spcBef>
            </a:pPr>
            <a:r>
              <a:rPr lang="en-US" b="true" sz="15214" strike="noStrike" u="none">
                <a:solidFill>
                  <a:srgbClr val="FECA39"/>
                </a:solidFill>
                <a:latin typeface="Anybody Bold"/>
                <a:ea typeface="Anybody Bold"/>
                <a:cs typeface="Anybody Bold"/>
                <a:sym typeface="Anybody Bold"/>
              </a:rPr>
              <a:t>EXEMPLOS</a:t>
            </a:r>
          </a:p>
        </p:txBody>
      </p:sp>
      <p:sp>
        <p:nvSpPr>
          <p:cNvPr name="Freeform 3" id="3"/>
          <p:cNvSpPr/>
          <p:nvPr/>
        </p:nvSpPr>
        <p:spPr>
          <a:xfrm flipH="false" flipV="false" rot="0">
            <a:off x="7054865" y="0"/>
            <a:ext cx="12872853" cy="7914301"/>
          </a:xfrm>
          <a:custGeom>
            <a:avLst/>
            <a:gdLst/>
            <a:ahLst/>
            <a:cxnLst/>
            <a:rect r="r" b="b" t="t" l="l"/>
            <a:pathLst>
              <a:path h="7914301" w="12872853">
                <a:moveTo>
                  <a:pt x="0" y="0"/>
                </a:moveTo>
                <a:lnTo>
                  <a:pt x="12872853" y="0"/>
                </a:lnTo>
                <a:lnTo>
                  <a:pt x="12872853" y="7914301"/>
                </a:lnTo>
                <a:lnTo>
                  <a:pt x="0" y="7914301"/>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2716901" y="2836703"/>
            <a:ext cx="13707926" cy="6430701"/>
            <a:chOff x="0" y="0"/>
            <a:chExt cx="18277235" cy="8574268"/>
          </a:xfrm>
        </p:grpSpPr>
        <p:sp>
          <p:nvSpPr>
            <p:cNvPr name="Freeform 5" id="5"/>
            <p:cNvSpPr/>
            <p:nvPr/>
          </p:nvSpPr>
          <p:spPr>
            <a:xfrm flipH="false" flipV="false" rot="0">
              <a:off x="0" y="2055367"/>
              <a:ext cx="9043682" cy="6518901"/>
            </a:xfrm>
            <a:custGeom>
              <a:avLst/>
              <a:gdLst/>
              <a:ahLst/>
              <a:cxnLst/>
              <a:rect r="r" b="b" t="t" l="l"/>
              <a:pathLst>
                <a:path h="6518901" w="9043682">
                  <a:moveTo>
                    <a:pt x="0" y="0"/>
                  </a:moveTo>
                  <a:lnTo>
                    <a:pt x="9043682" y="0"/>
                  </a:lnTo>
                  <a:lnTo>
                    <a:pt x="9043682" y="6518901"/>
                  </a:lnTo>
                  <a:lnTo>
                    <a:pt x="0" y="6518901"/>
                  </a:lnTo>
                  <a:lnTo>
                    <a:pt x="0" y="0"/>
                  </a:lnTo>
                  <a:close/>
                </a:path>
              </a:pathLst>
            </a:custGeom>
            <a:blipFill>
              <a:blip r:embed="rId4"/>
              <a:stretch>
                <a:fillRect l="0" t="0" r="0" b="0"/>
              </a:stretch>
            </a:blipFill>
          </p:spPr>
        </p:sp>
        <p:sp>
          <p:nvSpPr>
            <p:cNvPr name="Freeform 6" id="6"/>
            <p:cNvSpPr/>
            <p:nvPr/>
          </p:nvSpPr>
          <p:spPr>
            <a:xfrm flipH="false" flipV="false" rot="0">
              <a:off x="9233553" y="2055367"/>
              <a:ext cx="9043682" cy="6518901"/>
            </a:xfrm>
            <a:custGeom>
              <a:avLst/>
              <a:gdLst/>
              <a:ahLst/>
              <a:cxnLst/>
              <a:rect r="r" b="b" t="t" l="l"/>
              <a:pathLst>
                <a:path h="6518901" w="9043682">
                  <a:moveTo>
                    <a:pt x="0" y="0"/>
                  </a:moveTo>
                  <a:lnTo>
                    <a:pt x="9043682" y="0"/>
                  </a:lnTo>
                  <a:lnTo>
                    <a:pt x="9043682" y="6518901"/>
                  </a:lnTo>
                  <a:lnTo>
                    <a:pt x="0" y="6518901"/>
                  </a:lnTo>
                  <a:lnTo>
                    <a:pt x="0" y="0"/>
                  </a:lnTo>
                  <a:close/>
                </a:path>
              </a:pathLst>
            </a:custGeom>
            <a:blipFill>
              <a:blip r:embed="rId5"/>
              <a:stretch>
                <a:fillRect l="-785" t="0" r="-785" b="0"/>
              </a:stretch>
            </a:blipFill>
          </p:spPr>
        </p:sp>
        <p:sp>
          <p:nvSpPr>
            <p:cNvPr name="TextBox 7" id="7"/>
            <p:cNvSpPr txBox="true"/>
            <p:nvPr/>
          </p:nvSpPr>
          <p:spPr>
            <a:xfrm rot="0">
              <a:off x="0" y="400050"/>
              <a:ext cx="7880860" cy="1655317"/>
            </a:xfrm>
            <a:prstGeom prst="rect">
              <a:avLst/>
            </a:prstGeom>
          </p:spPr>
          <p:txBody>
            <a:bodyPr anchor="t" rtlCol="false" tIns="0" lIns="0" bIns="0" rIns="0">
              <a:spAutoFit/>
            </a:bodyPr>
            <a:lstStyle/>
            <a:p>
              <a:pPr algn="l">
                <a:lnSpc>
                  <a:spcPts val="7821"/>
                </a:lnSpc>
              </a:pPr>
              <a:r>
                <a:rPr lang="en-US" b="true" sz="10157" spc="-711">
                  <a:solidFill>
                    <a:srgbClr val="FFFFFF"/>
                  </a:solidFill>
                  <a:latin typeface="Anybody Bold"/>
                  <a:ea typeface="Anybody Bold"/>
                  <a:cs typeface="Anybody Bold"/>
                  <a:sym typeface="Anybody Bold"/>
                </a:rPr>
                <a:t>FOLDERS</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38225"/>
            <a:ext cx="10991159" cy="8797871"/>
          </a:xfrm>
          <a:prstGeom prst="rect">
            <a:avLst/>
          </a:prstGeom>
        </p:spPr>
        <p:txBody>
          <a:bodyPr anchor="t" rtlCol="false" tIns="0" lIns="0" bIns="0" rIns="0">
            <a:spAutoFit/>
          </a:bodyPr>
          <a:lstStyle/>
          <a:p>
            <a:pPr algn="just">
              <a:lnSpc>
                <a:spcPts val="6153"/>
              </a:lnSpc>
            </a:pPr>
            <a:r>
              <a:rPr lang="en-US" b="true" sz="5360" spc="32">
                <a:solidFill>
                  <a:srgbClr val="0165B2"/>
                </a:solidFill>
                <a:latin typeface="Anybody Bold"/>
                <a:ea typeface="Anybody Bold"/>
                <a:cs typeface="Anybody Bold"/>
                <a:sym typeface="Anybody Bold"/>
              </a:rPr>
              <a:t>DISTRIBUIÇÃO DE MATERIAIS</a:t>
            </a:r>
          </a:p>
          <a:p>
            <a:pPr algn="just">
              <a:lnSpc>
                <a:spcPts val="3201"/>
              </a:lnSpc>
            </a:pPr>
          </a:p>
          <a:p>
            <a:pPr algn="just">
              <a:lnSpc>
                <a:spcPts val="3201"/>
              </a:lnSpc>
            </a:pPr>
            <a:r>
              <a:rPr lang="en-US" sz="2789" spc="16">
                <a:solidFill>
                  <a:srgbClr val="000000"/>
                </a:solidFill>
                <a:latin typeface="Anybody"/>
                <a:ea typeface="Anybody"/>
                <a:cs typeface="Anybody"/>
                <a:sym typeface="Anybody"/>
              </a:rPr>
              <a:t>Os materiais distribuídos no estande devem ser organizados de forma a facilitar o acesso do público e promover um maior engajamento com a Asas de Socorro:</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Folders e Panfletos</a:t>
            </a:r>
            <a:r>
              <a:rPr lang="en-US" sz="2789" spc="16">
                <a:solidFill>
                  <a:srgbClr val="000000"/>
                </a:solidFill>
                <a:latin typeface="Anybody"/>
                <a:ea typeface="Anybody"/>
                <a:cs typeface="Anybody"/>
                <a:sym typeface="Anybody"/>
              </a:rPr>
              <a:t>: Esses materiais devem estar disponíveis em locais visíveis e prontos para serem entregues diretamente ao público. É importante que contenham informações básicas sobre os projetos da Asas de Socorro, bem como dados de contato e links para inscrição em newsletters como “Nas Asas da Oração” e “Boas Notícias”.</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Formulários de Cadastro</a:t>
            </a:r>
            <a:r>
              <a:rPr lang="en-US" sz="2789" spc="16">
                <a:solidFill>
                  <a:srgbClr val="000000"/>
                </a:solidFill>
                <a:latin typeface="Anybody"/>
                <a:ea typeface="Anybody"/>
                <a:cs typeface="Anybody"/>
                <a:sym typeface="Anybody"/>
              </a:rPr>
              <a:t>: Formulários físicos ou digitais (via tablets ou QR codes) para que o público possa se inscrever para receber mais informações ou se voluntariar devem estar facilmente acessíveis. Incentivos, como brindes (ver seção sobre materiais promocionais), podem ser oferecidos para encorajar o preenchimento desses formulários.</a:t>
            </a:r>
          </a:p>
        </p:txBody>
      </p:sp>
      <p:sp>
        <p:nvSpPr>
          <p:cNvPr name="AutoShape 3" id="3"/>
          <p:cNvSpPr/>
          <p:nvPr/>
        </p:nvSpPr>
        <p:spPr>
          <a:xfrm>
            <a:off x="1028700" y="666261"/>
            <a:ext cx="10991159" cy="0"/>
          </a:xfrm>
          <a:prstGeom prst="line">
            <a:avLst/>
          </a:prstGeom>
          <a:ln cap="flat" w="190500">
            <a:solidFill>
              <a:srgbClr val="0165B2"/>
            </a:solidFill>
            <a:prstDash val="solid"/>
            <a:headEnd type="none" len="sm" w="sm"/>
            <a:tailEnd type="none" len="sm" w="sm"/>
          </a:ln>
        </p:spPr>
      </p:sp>
      <p:sp>
        <p:nvSpPr>
          <p:cNvPr name="Freeform 4" id="4"/>
          <p:cNvSpPr/>
          <p:nvPr/>
        </p:nvSpPr>
        <p:spPr>
          <a:xfrm flipH="false" flipV="false" rot="0">
            <a:off x="12500867" y="1768683"/>
            <a:ext cx="4758433" cy="7327431"/>
          </a:xfrm>
          <a:custGeom>
            <a:avLst/>
            <a:gdLst/>
            <a:ahLst/>
            <a:cxnLst/>
            <a:rect r="r" b="b" t="t" l="l"/>
            <a:pathLst>
              <a:path h="7327431" w="4758433">
                <a:moveTo>
                  <a:pt x="0" y="0"/>
                </a:moveTo>
                <a:lnTo>
                  <a:pt x="4758433" y="0"/>
                </a:lnTo>
                <a:lnTo>
                  <a:pt x="4758433" y="7327430"/>
                </a:lnTo>
                <a:lnTo>
                  <a:pt x="0" y="7327430"/>
                </a:lnTo>
                <a:lnTo>
                  <a:pt x="0" y="0"/>
                </a:lnTo>
                <a:close/>
              </a:path>
            </a:pathLst>
          </a:custGeom>
          <a:blipFill>
            <a:blip r:embed="rId2"/>
            <a:stretch>
              <a:fillRect l="-1817" t="-951" r="-1817" b="0"/>
            </a:stretch>
          </a:blipFill>
        </p:spPr>
      </p:sp>
    </p:spTree>
  </p:cSld>
  <p:clrMapOvr>
    <a:masterClrMapping/>
  </p:clrMapOvr>
</p:sld>
</file>

<file path=ppt/slides/slide1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5400000">
            <a:off x="7739766" y="1478182"/>
            <a:ext cx="12177431" cy="8919036"/>
            <a:chOff x="0" y="0"/>
            <a:chExt cx="3207225" cy="2349046"/>
          </a:xfrm>
        </p:grpSpPr>
        <p:sp>
          <p:nvSpPr>
            <p:cNvPr name="Freeform 3" id="3"/>
            <p:cNvSpPr/>
            <p:nvPr/>
          </p:nvSpPr>
          <p:spPr>
            <a:xfrm flipH="false" flipV="false" rot="0">
              <a:off x="0" y="0"/>
              <a:ext cx="3207225" cy="2349047"/>
            </a:xfrm>
            <a:custGeom>
              <a:avLst/>
              <a:gdLst/>
              <a:ahLst/>
              <a:cxnLst/>
              <a:rect r="r" b="b" t="t" l="l"/>
              <a:pathLst>
                <a:path h="2349047" w="3207225">
                  <a:moveTo>
                    <a:pt x="0" y="0"/>
                  </a:moveTo>
                  <a:lnTo>
                    <a:pt x="3207225" y="0"/>
                  </a:lnTo>
                  <a:lnTo>
                    <a:pt x="3207225" y="2349047"/>
                  </a:lnTo>
                  <a:lnTo>
                    <a:pt x="0" y="2349047"/>
                  </a:lnTo>
                  <a:close/>
                </a:path>
              </a:pathLst>
            </a:custGeom>
            <a:solidFill>
              <a:srgbClr val="001435"/>
            </a:solidFill>
          </p:spPr>
        </p:sp>
        <p:sp>
          <p:nvSpPr>
            <p:cNvPr name="TextBox 4" id="4"/>
            <p:cNvSpPr txBox="true"/>
            <p:nvPr/>
          </p:nvSpPr>
          <p:spPr>
            <a:xfrm>
              <a:off x="0" y="38100"/>
              <a:ext cx="3207225" cy="2310946"/>
            </a:xfrm>
            <a:prstGeom prst="rect">
              <a:avLst/>
            </a:prstGeom>
          </p:spPr>
          <p:txBody>
            <a:bodyPr anchor="ctr" rtlCol="false" tIns="50800" lIns="50800" bIns="50800" rIns="50800"/>
            <a:lstStyle/>
            <a:p>
              <a:pPr algn="ctr">
                <a:lnSpc>
                  <a:spcPts val="2625"/>
                </a:lnSpc>
              </a:pPr>
            </a:p>
          </p:txBody>
        </p:sp>
      </p:grpSp>
      <p:sp>
        <p:nvSpPr>
          <p:cNvPr name="TextBox 5" id="5"/>
          <p:cNvSpPr txBox="true"/>
          <p:nvPr/>
        </p:nvSpPr>
        <p:spPr>
          <a:xfrm rot="0">
            <a:off x="1028700" y="1428001"/>
            <a:ext cx="8010579" cy="7829517"/>
          </a:xfrm>
          <a:prstGeom prst="rect">
            <a:avLst/>
          </a:prstGeom>
        </p:spPr>
        <p:txBody>
          <a:bodyPr anchor="t" rtlCol="false" tIns="0" lIns="0" bIns="0" rIns="0">
            <a:spAutoFit/>
          </a:bodyPr>
          <a:lstStyle/>
          <a:p>
            <a:pPr algn="just">
              <a:lnSpc>
                <a:spcPts val="2623"/>
              </a:lnSpc>
            </a:pPr>
          </a:p>
          <a:p>
            <a:pPr algn="just">
              <a:lnSpc>
                <a:spcPts val="2623"/>
              </a:lnSpc>
            </a:pPr>
          </a:p>
          <a:p>
            <a:pPr algn="l">
              <a:lnSpc>
                <a:spcPts val="5360"/>
              </a:lnSpc>
            </a:pPr>
            <a:r>
              <a:rPr lang="en-US" sz="5360" b="true">
                <a:solidFill>
                  <a:srgbClr val="0165B2"/>
                </a:solidFill>
                <a:latin typeface="Anybody Bold"/>
                <a:ea typeface="Anybody Bold"/>
                <a:cs typeface="Anybody Bold"/>
                <a:sym typeface="Anybody Bold"/>
              </a:rPr>
              <a:t>BEBIDAS E SNACKS</a:t>
            </a:r>
            <a:r>
              <a:rPr lang="en-US" sz="5360" b="true">
                <a:solidFill>
                  <a:srgbClr val="0165B2"/>
                </a:solidFill>
                <a:latin typeface="Anybody Bold"/>
                <a:ea typeface="Anybody Bold"/>
                <a:cs typeface="Anybody Bold"/>
                <a:sym typeface="Anybody Bold"/>
              </a:rPr>
              <a:t> </a:t>
            </a:r>
          </a:p>
          <a:p>
            <a:pPr algn="just">
              <a:lnSpc>
                <a:spcPts val="2623"/>
              </a:lnSpc>
            </a:pPr>
          </a:p>
          <a:p>
            <a:pPr algn="just">
              <a:lnSpc>
                <a:spcPts val="2623"/>
              </a:lnSpc>
            </a:pPr>
            <a:r>
              <a:rPr lang="en-US" sz="2623" spc="15">
                <a:solidFill>
                  <a:srgbClr val="000000"/>
                </a:solidFill>
                <a:latin typeface="Anybody"/>
                <a:ea typeface="Anybody"/>
                <a:cs typeface="Anybody"/>
                <a:sym typeface="Anybody"/>
              </a:rPr>
              <a:t>Para criar um ambiente acolhedor e atrair a atenção do público, recomendamos disponibilizar bebidas e snacks no estande, seguindo estas orientações:</a:t>
            </a:r>
          </a:p>
          <a:p>
            <a:pPr algn="just">
              <a:lnSpc>
                <a:spcPts val="2623"/>
              </a:lnSpc>
            </a:pPr>
          </a:p>
          <a:p>
            <a:pPr algn="just">
              <a:lnSpc>
                <a:spcPts val="2623"/>
              </a:lnSpc>
            </a:pPr>
            <a:r>
              <a:rPr lang="en-US" sz="2623" spc="15">
                <a:solidFill>
                  <a:srgbClr val="000000"/>
                </a:solidFill>
                <a:latin typeface="Anybody"/>
                <a:ea typeface="Anybody"/>
                <a:cs typeface="Anybody"/>
                <a:sym typeface="Anybody"/>
              </a:rPr>
              <a:t>Itens a serem disponibilizados:</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Garrafa de água quente;</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Copos descartáveis de isopor;</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Chá;</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Café solúvel;</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Cappuccino;</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Açúcar;</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Adoçante;</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Colheres descartáveis para mexer as bebidas;</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Balas diversas;</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Chocolates;</a:t>
            </a:r>
          </a:p>
          <a:p>
            <a:pPr algn="just" marL="566461" indent="-283230" lvl="1">
              <a:lnSpc>
                <a:spcPts val="2623"/>
              </a:lnSpc>
              <a:buFont typeface="Arial"/>
              <a:buChar char="•"/>
            </a:pPr>
            <a:r>
              <a:rPr lang="en-US" sz="2623">
                <a:solidFill>
                  <a:srgbClr val="000000"/>
                </a:solidFill>
                <a:latin typeface="Anybody"/>
                <a:ea typeface="Anybody"/>
                <a:cs typeface="Anybody"/>
                <a:sym typeface="Anybody"/>
              </a:rPr>
              <a:t>Snacks variados.</a:t>
            </a:r>
          </a:p>
        </p:txBody>
      </p:sp>
      <p:sp>
        <p:nvSpPr>
          <p:cNvPr name="TextBox 6" id="6"/>
          <p:cNvSpPr txBox="true"/>
          <p:nvPr/>
        </p:nvSpPr>
        <p:spPr>
          <a:xfrm rot="0">
            <a:off x="9609802" y="2428126"/>
            <a:ext cx="7649498" cy="6830174"/>
          </a:xfrm>
          <a:prstGeom prst="rect">
            <a:avLst/>
          </a:prstGeom>
        </p:spPr>
        <p:txBody>
          <a:bodyPr anchor="t" rtlCol="false" tIns="0" lIns="0" bIns="0" rIns="0">
            <a:spAutoFit/>
          </a:bodyPr>
          <a:lstStyle/>
          <a:p>
            <a:pPr algn="l">
              <a:lnSpc>
                <a:spcPts val="2623"/>
              </a:lnSpc>
            </a:pPr>
            <a:r>
              <a:rPr lang="en-US" sz="2623" b="true">
                <a:solidFill>
                  <a:srgbClr val="FFFFFF"/>
                </a:solidFill>
                <a:latin typeface="Anybody Bold"/>
                <a:ea typeface="Anybody Bold"/>
                <a:cs typeface="Anybody Bold"/>
                <a:sym typeface="Anybody Bold"/>
              </a:rPr>
              <a:t>Orientações para uso:</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As bebidas (chá, café, cappuccino) devem ser dispostas em uma mesa, de fácil acesso ao público.</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As bandejas com balas, chocolates e snacks devem ser mantidas guardadas e oferecidas somente durante as conversas com visitantes que demonstrem interesse genuíno na missão da Asas de Socorro. Isso ajuda a evitar que pessoas peguem os itens apenas por conveniência, sem se engajar com a missão. </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Essa abordagem contribui para criar uma experiência agradável e, ao mesmo tempo, garante que os recursos do estande sejam utilizados de forma estratégica para promover conversas significativas e engajar o público com a obra missionária.</a:t>
            </a:r>
          </a:p>
        </p:txBody>
      </p:sp>
      <p:sp>
        <p:nvSpPr>
          <p:cNvPr name="AutoShape 7" id="7"/>
          <p:cNvSpPr/>
          <p:nvPr/>
        </p:nvSpPr>
        <p:spPr>
          <a:xfrm>
            <a:off x="-2344319" y="1261763"/>
            <a:ext cx="11383598"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2.xml><?xml version="1.0" encoding="utf-8"?>
<p:sld xmlns:p="http://schemas.openxmlformats.org/presentationml/2006/main" xmlns:a="http://schemas.openxmlformats.org/drawingml/2006/main">
  <p:cSld>
    <p:bg>
      <p:bgPr>
        <a:solidFill>
          <a:srgbClr val="001435"/>
        </a:solidFill>
      </p:bgPr>
    </p:bg>
    <p:spTree>
      <p:nvGrpSpPr>
        <p:cNvPr id="1" name=""/>
        <p:cNvGrpSpPr/>
        <p:nvPr/>
      </p:nvGrpSpPr>
      <p:grpSpPr>
        <a:xfrm>
          <a:off x="0" y="0"/>
          <a:ext cx="0" cy="0"/>
          <a:chOff x="0" y="0"/>
          <a:chExt cx="0" cy="0"/>
        </a:xfrm>
      </p:grpSpPr>
      <p:sp>
        <p:nvSpPr>
          <p:cNvPr name="AutoShape 2" id="2"/>
          <p:cNvSpPr/>
          <p:nvPr/>
        </p:nvSpPr>
        <p:spPr>
          <a:xfrm>
            <a:off x="1028700" y="1009650"/>
            <a:ext cx="16230600" cy="19050"/>
          </a:xfrm>
          <a:prstGeom prst="line">
            <a:avLst/>
          </a:prstGeom>
          <a:ln cap="flat" w="38100">
            <a:solidFill>
              <a:srgbClr val="FFFFFF"/>
            </a:solidFill>
            <a:prstDash val="solid"/>
            <a:headEnd type="none" len="sm" w="sm"/>
            <a:tailEnd type="none" len="sm" w="sm"/>
          </a:ln>
        </p:spPr>
      </p:sp>
      <p:sp>
        <p:nvSpPr>
          <p:cNvPr name="TextBox 3" id="3"/>
          <p:cNvSpPr txBox="true"/>
          <p:nvPr/>
        </p:nvSpPr>
        <p:spPr>
          <a:xfrm rot="0">
            <a:off x="1028700" y="2167636"/>
            <a:ext cx="16230600" cy="5577008"/>
          </a:xfrm>
          <a:prstGeom prst="rect">
            <a:avLst/>
          </a:prstGeom>
        </p:spPr>
        <p:txBody>
          <a:bodyPr anchor="t" rtlCol="false" tIns="0" lIns="0" bIns="0" rIns="0">
            <a:spAutoFit/>
          </a:bodyPr>
          <a:lstStyle/>
          <a:p>
            <a:pPr algn="just">
              <a:lnSpc>
                <a:spcPts val="4033"/>
              </a:lnSpc>
            </a:pPr>
            <a:r>
              <a:rPr lang="en-US" sz="3700" b="true">
                <a:solidFill>
                  <a:srgbClr val="FFFFFF"/>
                </a:solidFill>
                <a:latin typeface="Anybody Bold"/>
                <a:ea typeface="Anybody Bold"/>
                <a:cs typeface="Anybody Bold"/>
                <a:sym typeface="Anybody Bold"/>
              </a:rPr>
              <a:t>Bem-vindo ao Manual de Divulgação e Estandes de Asas de Socorro</a:t>
            </a:r>
          </a:p>
          <a:p>
            <a:pPr algn="just">
              <a:lnSpc>
                <a:spcPts val="4033"/>
              </a:lnSpc>
            </a:pPr>
          </a:p>
          <a:p>
            <a:pPr algn="just">
              <a:lnSpc>
                <a:spcPts val="4033"/>
              </a:lnSpc>
            </a:pPr>
            <a:r>
              <a:rPr lang="en-US" sz="3700">
                <a:solidFill>
                  <a:srgbClr val="FFFFFF"/>
                </a:solidFill>
                <a:latin typeface="Anybody"/>
                <a:ea typeface="Anybody"/>
                <a:cs typeface="Anybody"/>
                <a:sym typeface="Anybody"/>
              </a:rPr>
              <a:t>O objetivo deste anexo ao Manual da Marca é fornecer orientações detalhadas para a padronização das divulgações e operação dos estandes de Asas de Socorro em igrejas e eventos. A mobilização missionária desempenha um papel crucial na mobilização do povo de Deus e no encorajamento à igreja para se engajar ativamente com a missão. Por meio dela, buscamos cumprir nosso chamado de glorificar a Deus e promover Seu Reino, alcançando pessoas e comunidades em áreas de difícil acesso.</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a:off x="0" y="1558810"/>
            <a:ext cx="11993815" cy="0"/>
          </a:xfrm>
          <a:prstGeom prst="line">
            <a:avLst/>
          </a:prstGeom>
          <a:ln cap="flat" w="190500">
            <a:solidFill>
              <a:srgbClr val="0165B2"/>
            </a:solidFill>
            <a:prstDash val="solid"/>
            <a:headEnd type="none" len="sm" w="sm"/>
            <a:tailEnd type="none" len="sm" w="sm"/>
          </a:ln>
        </p:spPr>
      </p:sp>
      <p:sp>
        <p:nvSpPr>
          <p:cNvPr name="TextBox 3" id="3"/>
          <p:cNvSpPr txBox="true"/>
          <p:nvPr/>
        </p:nvSpPr>
        <p:spPr>
          <a:xfrm rot="0">
            <a:off x="1028700" y="2334289"/>
            <a:ext cx="10965115" cy="6779017"/>
          </a:xfrm>
          <a:prstGeom prst="rect">
            <a:avLst/>
          </a:prstGeom>
        </p:spPr>
        <p:txBody>
          <a:bodyPr anchor="t" rtlCol="false" tIns="0" lIns="0" bIns="0" rIns="0">
            <a:spAutoFit/>
          </a:bodyPr>
          <a:lstStyle/>
          <a:p>
            <a:pPr algn="just">
              <a:lnSpc>
                <a:spcPts val="6153"/>
              </a:lnSpc>
            </a:pPr>
            <a:r>
              <a:rPr lang="en-US" b="true" sz="5360" spc="32">
                <a:solidFill>
                  <a:srgbClr val="0165B2"/>
                </a:solidFill>
                <a:latin typeface="Anybody Bold"/>
                <a:ea typeface="Anybody Bold"/>
                <a:cs typeface="Anybody Bold"/>
                <a:sym typeface="Anybody Bold"/>
              </a:rPr>
              <a:t>INTERATIVIDADE E</a:t>
            </a:r>
          </a:p>
          <a:p>
            <a:pPr algn="just">
              <a:lnSpc>
                <a:spcPts val="6153"/>
              </a:lnSpc>
            </a:pPr>
            <a:r>
              <a:rPr lang="en-US" b="true" sz="5360" spc="32">
                <a:solidFill>
                  <a:srgbClr val="0165B2"/>
                </a:solidFill>
                <a:latin typeface="Anybody Bold"/>
                <a:ea typeface="Anybody Bold"/>
                <a:cs typeface="Anybody Bold"/>
                <a:sym typeface="Anybody Bold"/>
              </a:rPr>
              <a:t>ENGAJAMENTO</a:t>
            </a:r>
          </a:p>
          <a:p>
            <a:pPr algn="just">
              <a:lnSpc>
                <a:spcPts val="3201"/>
              </a:lnSpc>
            </a:pPr>
          </a:p>
          <a:p>
            <a:pPr algn="just">
              <a:lnSpc>
                <a:spcPts val="3201"/>
              </a:lnSpc>
            </a:pPr>
            <a:r>
              <a:rPr lang="en-US" sz="2789" spc="16">
                <a:solidFill>
                  <a:srgbClr val="000000"/>
                </a:solidFill>
                <a:latin typeface="Anybody"/>
                <a:ea typeface="Anybody"/>
                <a:cs typeface="Anybody"/>
                <a:sym typeface="Anybody"/>
              </a:rPr>
              <a:t>O estande deve ser um espaço de interação ativa com o público, criando oportunidades para que as pessoas aprendam mais sobre a missão da Asas de Socorro e encontrem formas práticas de se envolver:</a:t>
            </a:r>
          </a:p>
          <a:p>
            <a:pPr algn="just">
              <a:lnSpc>
                <a:spcPts val="3201"/>
              </a:lnSpc>
            </a:pPr>
          </a:p>
          <a:p>
            <a:pPr algn="just" marL="602167" indent="-301083" lvl="1">
              <a:lnSpc>
                <a:spcPts val="3201"/>
              </a:lnSpc>
              <a:buFont typeface="Arial"/>
              <a:buChar char="•"/>
            </a:pPr>
            <a:r>
              <a:rPr lang="en-US" sz="2789" spc="16">
                <a:solidFill>
                  <a:srgbClr val="000000"/>
                </a:solidFill>
                <a:latin typeface="Anybody"/>
                <a:ea typeface="Anybody"/>
                <a:cs typeface="Anybody"/>
                <a:sym typeface="Anybody"/>
              </a:rPr>
              <a:t>Explicações e Conversas: O estande deve sempre contar com representantes da Asas de Socorro que estejam capacitados a explicar de maneira clara e inspiradora os projetos e missões da organização. Esses representantes devem estar preparados para responder perguntas, convidar pessoas a se engajarem e oferecer informações detalhadas sobre como elas podem participar.</a:t>
            </a:r>
          </a:p>
        </p:txBody>
      </p:sp>
      <p:sp>
        <p:nvSpPr>
          <p:cNvPr name="Freeform 4" id="4"/>
          <p:cNvSpPr/>
          <p:nvPr/>
        </p:nvSpPr>
        <p:spPr>
          <a:xfrm flipH="false" flipV="false" rot="0">
            <a:off x="12760249" y="1463560"/>
            <a:ext cx="4384541" cy="7794740"/>
          </a:xfrm>
          <a:custGeom>
            <a:avLst/>
            <a:gdLst/>
            <a:ahLst/>
            <a:cxnLst/>
            <a:rect r="r" b="b" t="t" l="l"/>
            <a:pathLst>
              <a:path h="7794740" w="4384541">
                <a:moveTo>
                  <a:pt x="0" y="0"/>
                </a:moveTo>
                <a:lnTo>
                  <a:pt x="4384541" y="0"/>
                </a:lnTo>
                <a:lnTo>
                  <a:pt x="4384541" y="7794740"/>
                </a:lnTo>
                <a:lnTo>
                  <a:pt x="0" y="7794740"/>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63824" y="2460307"/>
            <a:ext cx="14160353" cy="6797993"/>
          </a:xfrm>
          <a:prstGeom prst="rect">
            <a:avLst/>
          </a:prstGeom>
        </p:spPr>
        <p:txBody>
          <a:bodyPr anchor="t" rtlCol="false" tIns="0" lIns="0" bIns="0" rIns="0">
            <a:spAutoFit/>
          </a:bodyPr>
          <a:lstStyle/>
          <a:p>
            <a:pPr algn="l">
              <a:lnSpc>
                <a:spcPts val="6153"/>
              </a:lnSpc>
            </a:pPr>
            <a:r>
              <a:rPr lang="en-US" sz="5360" spc="32" b="true">
                <a:solidFill>
                  <a:srgbClr val="0165B2"/>
                </a:solidFill>
                <a:latin typeface="Anybody Bold"/>
                <a:ea typeface="Anybody Bold"/>
                <a:cs typeface="Anybody Bold"/>
                <a:sym typeface="Anybody Bold"/>
              </a:rPr>
              <a:t>UNIFORMES E APRESENTAÇÃO DA EQUIPE</a:t>
            </a:r>
          </a:p>
          <a:p>
            <a:pPr algn="just">
              <a:lnSpc>
                <a:spcPts val="3201"/>
              </a:lnSpc>
            </a:pPr>
          </a:p>
          <a:p>
            <a:pPr algn="just">
              <a:lnSpc>
                <a:spcPts val="3201"/>
              </a:lnSpc>
            </a:pPr>
            <a:r>
              <a:rPr lang="en-US" sz="2789" spc="16">
                <a:solidFill>
                  <a:srgbClr val="000000"/>
                </a:solidFill>
                <a:latin typeface="Anybody"/>
                <a:ea typeface="Anybody"/>
                <a:cs typeface="Anybody"/>
                <a:sym typeface="Anybody"/>
              </a:rPr>
              <a:t>A apresentação visual dos representantes da Asas de Socorro em eventos e estandes é um elemento fundamental para transmitir profissionalismo, coerência com a identidade da organização e o compromisso com a missão de glorificar a Deus. O uso de uniformes padronizados não é apenas uma questão estética, mas uma maneira de reforçar a identificação da equipe com a Asas de Socorro e assegurar que o público possa facilmente reconhecer os representantes da organização.</a:t>
            </a:r>
          </a:p>
          <a:p>
            <a:pPr algn="just">
              <a:lnSpc>
                <a:spcPts val="3201"/>
              </a:lnSpc>
            </a:pPr>
          </a:p>
          <a:p>
            <a:pPr algn="just">
              <a:lnSpc>
                <a:spcPts val="3201"/>
              </a:lnSpc>
            </a:pPr>
            <a:r>
              <a:rPr lang="en-US" sz="2789" spc="16">
                <a:solidFill>
                  <a:srgbClr val="000000"/>
                </a:solidFill>
                <a:latin typeface="Anybody"/>
                <a:ea typeface="Anybody"/>
                <a:cs typeface="Anybody"/>
                <a:sym typeface="Anybody"/>
              </a:rPr>
              <a:t>Todos os colaboradores, voluntários ou missionários que estejam no estande devem, obrigatoriamente, utilizar os uniformes padronizados, conforme as diretrizes estabelecidas no Anexo II deste manual, camisetas de Asas de Socorro ou camisetas da Escola de Aviação Asas de Socorro. O uso preferencial do uniforme garante que a equipe esteja alinhada visualmente com A e ajude a criar uma experiência mais profissional e coesa para o público.</a:t>
            </a:r>
          </a:p>
        </p:txBody>
      </p:sp>
      <p:sp>
        <p:nvSpPr>
          <p:cNvPr name="AutoShape 3" id="3"/>
          <p:cNvSpPr/>
          <p:nvPr/>
        </p:nvSpPr>
        <p:spPr>
          <a:xfrm>
            <a:off x="2063824" y="1653548"/>
            <a:ext cx="14160353"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147093" y="3013387"/>
            <a:ext cx="11993815" cy="4798115"/>
          </a:xfrm>
          <a:prstGeom prst="rect">
            <a:avLst/>
          </a:prstGeom>
        </p:spPr>
        <p:txBody>
          <a:bodyPr anchor="t" rtlCol="false" tIns="0" lIns="0" bIns="0" rIns="0">
            <a:spAutoFit/>
          </a:bodyPr>
          <a:lstStyle/>
          <a:p>
            <a:pPr algn="l">
              <a:lnSpc>
                <a:spcPts val="6153"/>
              </a:lnSpc>
            </a:pPr>
            <a:r>
              <a:rPr lang="en-US" sz="5360" spc="32" b="true">
                <a:solidFill>
                  <a:srgbClr val="0165B2"/>
                </a:solidFill>
                <a:latin typeface="Anybody Bold"/>
                <a:ea typeface="Anybody Bold"/>
                <a:cs typeface="Anybody Bold"/>
                <a:sym typeface="Anybody Bold"/>
              </a:rPr>
              <a:t>MATERIAIS PROMOCIONAIS</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Brindes</a:t>
            </a:r>
          </a:p>
          <a:p>
            <a:pPr algn="just">
              <a:lnSpc>
                <a:spcPts val="3201"/>
              </a:lnSpc>
            </a:pPr>
            <a:r>
              <a:rPr lang="en-US" sz="2789" spc="16">
                <a:solidFill>
                  <a:srgbClr val="000000"/>
                </a:solidFill>
                <a:latin typeface="Anybody"/>
                <a:ea typeface="Anybody"/>
                <a:cs typeface="Anybody"/>
                <a:sym typeface="Anybody"/>
              </a:rPr>
              <a:t>Dar brindes pode ser uma estratégia poderosa para engajar o público. No entanto, a distribuição indiscriminada de materiais pode gerar problemas, como altos custos e a sobrecarga da equipe com o envio de informações para pessoas que não estão genuinamente interessadas na missão. Portanto, é crucial que os brindes sejam oferecidos de forma estratégica, para aqueles que demonstram um real interesse em se envolver com Asas de Socorro.</a:t>
            </a:r>
          </a:p>
          <a:p>
            <a:pPr algn="just">
              <a:lnSpc>
                <a:spcPts val="3201"/>
              </a:lnSpc>
            </a:pPr>
          </a:p>
        </p:txBody>
      </p:sp>
      <p:sp>
        <p:nvSpPr>
          <p:cNvPr name="AutoShape 3" id="3"/>
          <p:cNvSpPr/>
          <p:nvPr/>
        </p:nvSpPr>
        <p:spPr>
          <a:xfrm>
            <a:off x="3147093" y="2311534"/>
            <a:ext cx="11993815"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9178290" cy="10287000"/>
            <a:chOff x="0" y="0"/>
            <a:chExt cx="1335152" cy="1496435"/>
          </a:xfrm>
        </p:grpSpPr>
        <p:sp>
          <p:nvSpPr>
            <p:cNvPr name="Freeform 3" id="3"/>
            <p:cNvSpPr/>
            <p:nvPr/>
          </p:nvSpPr>
          <p:spPr>
            <a:xfrm flipH="false" flipV="false" rot="0">
              <a:off x="0" y="0"/>
              <a:ext cx="1335152" cy="1496435"/>
            </a:xfrm>
            <a:custGeom>
              <a:avLst/>
              <a:gdLst/>
              <a:ahLst/>
              <a:cxnLst/>
              <a:rect r="r" b="b" t="t" l="l"/>
              <a:pathLst>
                <a:path h="1496435" w="1335152">
                  <a:moveTo>
                    <a:pt x="0" y="0"/>
                  </a:moveTo>
                  <a:lnTo>
                    <a:pt x="1335152" y="0"/>
                  </a:lnTo>
                  <a:lnTo>
                    <a:pt x="1335152" y="1496435"/>
                  </a:lnTo>
                  <a:lnTo>
                    <a:pt x="0" y="1496435"/>
                  </a:lnTo>
                  <a:close/>
                </a:path>
              </a:pathLst>
            </a:custGeom>
            <a:solidFill>
              <a:srgbClr val="001435"/>
            </a:solidFill>
            <a:ln cap="sq">
              <a:noFill/>
              <a:prstDash val="solid"/>
              <a:miter/>
            </a:ln>
          </p:spPr>
        </p:sp>
        <p:sp>
          <p:nvSpPr>
            <p:cNvPr name="TextBox 4" id="4"/>
            <p:cNvSpPr txBox="true"/>
            <p:nvPr/>
          </p:nvSpPr>
          <p:spPr>
            <a:xfrm>
              <a:off x="0" y="-28575"/>
              <a:ext cx="1335152" cy="1525010"/>
            </a:xfrm>
            <a:prstGeom prst="rect">
              <a:avLst/>
            </a:prstGeom>
          </p:spPr>
          <p:txBody>
            <a:bodyPr anchor="ctr" rtlCol="false" tIns="50800" lIns="50800" bIns="50800" rIns="50800"/>
            <a:lstStyle/>
            <a:p>
              <a:pPr algn="l" marL="0" indent="0" lvl="0">
                <a:lnSpc>
                  <a:spcPts val="2539"/>
                </a:lnSpc>
                <a:spcBef>
                  <a:spcPct val="0"/>
                </a:spcBef>
              </a:pPr>
            </a:p>
          </p:txBody>
        </p:sp>
      </p:grpSp>
      <p:sp>
        <p:nvSpPr>
          <p:cNvPr name="TextBox 5" id="5"/>
          <p:cNvSpPr txBox="true"/>
          <p:nvPr/>
        </p:nvSpPr>
        <p:spPr>
          <a:xfrm rot="0">
            <a:off x="732299" y="2395238"/>
            <a:ext cx="7713692" cy="5534625"/>
          </a:xfrm>
          <a:prstGeom prst="rect">
            <a:avLst/>
          </a:prstGeom>
        </p:spPr>
        <p:txBody>
          <a:bodyPr anchor="t" rtlCol="false" tIns="0" lIns="0" bIns="0" rIns="0">
            <a:spAutoFit/>
          </a:bodyPr>
          <a:lstStyle/>
          <a:p>
            <a:pPr algn="just">
              <a:lnSpc>
                <a:spcPts val="2623"/>
              </a:lnSpc>
            </a:pPr>
            <a:r>
              <a:rPr lang="en-US" sz="2623" b="true">
                <a:solidFill>
                  <a:srgbClr val="FFFFFF"/>
                </a:solidFill>
                <a:latin typeface="Anybody Bold"/>
                <a:ea typeface="Anybody Bold"/>
                <a:cs typeface="Anybody Bold"/>
                <a:sym typeface="Anybody Bold"/>
              </a:rPr>
              <a:t>Prós da Distribuição de Brindes:</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Incentivo ao Envolvimento: Oferecer um brinde pode ser um excelente incentivo para que as pessoas preencham cadastros, se inscrevam para receber newsletters ou demonstrem interesse em doar ou se voluntariar.</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Fortalecimento do Vínculo com a Marca: O brinde, especialmente se for um item simbólico como o avião de MDF, fortalece o vínculo emocional entre a pessoa e a organização, gerando uma lembrança positiva e contínua da missão da Asas de Socorro.</a:t>
            </a:r>
          </a:p>
          <a:p>
            <a:pPr algn="just">
              <a:lnSpc>
                <a:spcPts val="2623"/>
              </a:lnSpc>
            </a:pPr>
          </a:p>
        </p:txBody>
      </p:sp>
      <p:sp>
        <p:nvSpPr>
          <p:cNvPr name="TextBox 6" id="6"/>
          <p:cNvSpPr txBox="true"/>
          <p:nvPr/>
        </p:nvSpPr>
        <p:spPr>
          <a:xfrm rot="0">
            <a:off x="9545608" y="2395238"/>
            <a:ext cx="7713692" cy="6182399"/>
          </a:xfrm>
          <a:prstGeom prst="rect">
            <a:avLst/>
          </a:prstGeom>
        </p:spPr>
        <p:txBody>
          <a:bodyPr anchor="t" rtlCol="false" tIns="0" lIns="0" bIns="0" rIns="0">
            <a:spAutoFit/>
          </a:bodyPr>
          <a:lstStyle/>
          <a:p>
            <a:pPr algn="just">
              <a:lnSpc>
                <a:spcPts val="2623"/>
              </a:lnSpc>
            </a:pPr>
            <a:r>
              <a:rPr lang="en-US" sz="2623" b="true">
                <a:solidFill>
                  <a:srgbClr val="000000"/>
                </a:solidFill>
                <a:latin typeface="Anybody Bold"/>
                <a:ea typeface="Anybody Bold"/>
                <a:cs typeface="Anybody Bold"/>
                <a:sym typeface="Anybody Bold"/>
              </a:rPr>
              <a:t>Contras da Distribuição de Brindes:</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Interesse Superficial: Oferecer um brinde pode atrair pessoas que preenchem cadastros sem um interesse genuíno na organização, apenas pelo desejo de receber o presente. Isso pode resultar em uma carga de trabalho extra para a equipe de comunicação, que precisará filtrar os contatos para encontrar aqueles que realmente desejam se engajar com a missão.</a:t>
            </a:r>
          </a:p>
          <a:p>
            <a:pPr algn="just" marL="566461" indent="-283230" lvl="1">
              <a:lnSpc>
                <a:spcPts val="2623"/>
              </a:lnSpc>
              <a:buFont typeface="Arial"/>
              <a:buChar char="•"/>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Custo Elevado: A distribuição indiscriminada de brindes, pode aumentar significativamente os custos da operação do estande, sem gerar o retorno esperado em termos de envolvimento ou doações.</a:t>
            </a:r>
          </a:p>
          <a:p>
            <a:pPr algn="just">
              <a:lnSpc>
                <a:spcPts val="2623"/>
              </a:lnSpc>
            </a:pPr>
          </a:p>
        </p:txBody>
      </p:sp>
    </p:spTree>
  </p:cSld>
  <p:clrMapOvr>
    <a:masterClrMapping/>
  </p:clrMapOvr>
</p:sld>
</file>

<file path=ppt/slides/slide2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9178290" cy="10287000"/>
            <a:chOff x="0" y="0"/>
            <a:chExt cx="1335152" cy="1496435"/>
          </a:xfrm>
        </p:grpSpPr>
        <p:sp>
          <p:nvSpPr>
            <p:cNvPr name="Freeform 3" id="3"/>
            <p:cNvSpPr/>
            <p:nvPr/>
          </p:nvSpPr>
          <p:spPr>
            <a:xfrm flipH="false" flipV="false" rot="0">
              <a:off x="0" y="0"/>
              <a:ext cx="1335152" cy="1496435"/>
            </a:xfrm>
            <a:custGeom>
              <a:avLst/>
              <a:gdLst/>
              <a:ahLst/>
              <a:cxnLst/>
              <a:rect r="r" b="b" t="t" l="l"/>
              <a:pathLst>
                <a:path h="1496435" w="1335152">
                  <a:moveTo>
                    <a:pt x="0" y="0"/>
                  </a:moveTo>
                  <a:lnTo>
                    <a:pt x="1335152" y="0"/>
                  </a:lnTo>
                  <a:lnTo>
                    <a:pt x="1335152" y="1496435"/>
                  </a:lnTo>
                  <a:lnTo>
                    <a:pt x="0" y="1496435"/>
                  </a:lnTo>
                  <a:close/>
                </a:path>
              </a:pathLst>
            </a:custGeom>
            <a:solidFill>
              <a:srgbClr val="001435"/>
            </a:solidFill>
            <a:ln cap="sq">
              <a:noFill/>
              <a:prstDash val="solid"/>
              <a:miter/>
            </a:ln>
          </p:spPr>
        </p:sp>
        <p:sp>
          <p:nvSpPr>
            <p:cNvPr name="TextBox 4" id="4"/>
            <p:cNvSpPr txBox="true"/>
            <p:nvPr/>
          </p:nvSpPr>
          <p:spPr>
            <a:xfrm>
              <a:off x="0" y="-28575"/>
              <a:ext cx="1335152" cy="1525010"/>
            </a:xfrm>
            <a:prstGeom prst="rect">
              <a:avLst/>
            </a:prstGeom>
          </p:spPr>
          <p:txBody>
            <a:bodyPr anchor="ctr" rtlCol="false" tIns="50800" lIns="50800" bIns="50800" rIns="50800"/>
            <a:lstStyle/>
            <a:p>
              <a:pPr algn="l" marL="0" indent="0" lvl="0">
                <a:lnSpc>
                  <a:spcPts val="2539"/>
                </a:lnSpc>
                <a:spcBef>
                  <a:spcPct val="0"/>
                </a:spcBef>
              </a:pPr>
            </a:p>
          </p:txBody>
        </p:sp>
      </p:grpSp>
      <p:sp>
        <p:nvSpPr>
          <p:cNvPr name="TextBox 5" id="5"/>
          <p:cNvSpPr txBox="true"/>
          <p:nvPr/>
        </p:nvSpPr>
        <p:spPr>
          <a:xfrm rot="0">
            <a:off x="732299" y="2708122"/>
            <a:ext cx="7713692" cy="5534625"/>
          </a:xfrm>
          <a:prstGeom prst="rect">
            <a:avLst/>
          </a:prstGeom>
        </p:spPr>
        <p:txBody>
          <a:bodyPr anchor="t" rtlCol="false" tIns="0" lIns="0" bIns="0" rIns="0">
            <a:spAutoFit/>
          </a:bodyPr>
          <a:lstStyle/>
          <a:p>
            <a:pPr algn="just">
              <a:lnSpc>
                <a:spcPts val="2623"/>
              </a:lnSpc>
            </a:pPr>
            <a:r>
              <a:rPr lang="en-US" sz="2623" b="true">
                <a:solidFill>
                  <a:srgbClr val="FFFFFF"/>
                </a:solidFill>
                <a:latin typeface="Anybody Bold"/>
                <a:ea typeface="Anybody Bold"/>
                <a:cs typeface="Anybody Bold"/>
                <a:sym typeface="Anybody Bold"/>
              </a:rPr>
              <a:t>Tipos de Brindes: </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Aviãozinho plaquinha (MDF) e calendário: Estes itens de baixo custo ou alta perecibilidade podem ser dados a todas as pessoas que preencherem o cadastro para doações, oração ou voluntariado.</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Itens de maior valor: Materiais como camisetas, bonés, aviãozinho montado ou canecas devem ser reservados como brindes para pessoas que fizerem doações de valores superiores ao custo do item. É importante esclarecer que esses itens não estão sendo vendidos, mas são uma forma de agradecimento da Asas de Socorro pelo apoio financeiro à missão.</a:t>
            </a:r>
          </a:p>
        </p:txBody>
      </p:sp>
      <p:sp>
        <p:nvSpPr>
          <p:cNvPr name="TextBox 6" id="6"/>
          <p:cNvSpPr txBox="true"/>
          <p:nvPr/>
        </p:nvSpPr>
        <p:spPr>
          <a:xfrm rot="0">
            <a:off x="9545608" y="2708122"/>
            <a:ext cx="7713692" cy="5534625"/>
          </a:xfrm>
          <a:prstGeom prst="rect">
            <a:avLst/>
          </a:prstGeom>
        </p:spPr>
        <p:txBody>
          <a:bodyPr anchor="t" rtlCol="false" tIns="0" lIns="0" bIns="0" rIns="0">
            <a:spAutoFit/>
          </a:bodyPr>
          <a:lstStyle/>
          <a:p>
            <a:pPr algn="just">
              <a:lnSpc>
                <a:spcPts val="2623"/>
              </a:lnSpc>
            </a:pPr>
            <a:r>
              <a:rPr lang="en-US" sz="2623" b="true">
                <a:solidFill>
                  <a:srgbClr val="000000"/>
                </a:solidFill>
                <a:latin typeface="Anybody Bold"/>
                <a:ea typeface="Anybody Bold"/>
                <a:cs typeface="Anybody Bold"/>
                <a:sym typeface="Anybody Bold"/>
              </a:rPr>
              <a:t>Critérios para Distribuição de Brindes:</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Para evitar problemas e garantir que os brindes sejam utilizados de maneira eficaz, Asas de Socorro adota as seguintes regras:</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Cadastro e Envolvimento: Os brindes só devem ser oferecidos para pessoas que demonstrarem um real interesse em se envolver com a Asas de Socorro, seja por meio de doações, intercessão ou voluntariado. Esses brindes são uma forma de agradecer pelo engajamento e devem ser apresentados claramente como presentes de gratidão, e não como uma venda disfarçada.</a:t>
            </a:r>
          </a:p>
        </p:txBody>
      </p:sp>
    </p:spTree>
  </p:cSld>
  <p:clrMapOvr>
    <a:masterClrMapping/>
  </p:clrMapOvr>
</p:sld>
</file>

<file path=ppt/slides/slide2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140982" y="3477556"/>
            <a:ext cx="12006037" cy="4779139"/>
          </a:xfrm>
          <a:prstGeom prst="rect">
            <a:avLst/>
          </a:prstGeom>
        </p:spPr>
        <p:txBody>
          <a:bodyPr anchor="t" rtlCol="false" tIns="0" lIns="0" bIns="0" rIns="0">
            <a:spAutoFit/>
          </a:bodyPr>
          <a:lstStyle/>
          <a:p>
            <a:pPr algn="l">
              <a:lnSpc>
                <a:spcPts val="6153"/>
              </a:lnSpc>
            </a:pPr>
            <a:r>
              <a:rPr lang="en-US" sz="5360" spc="32" b="true">
                <a:solidFill>
                  <a:srgbClr val="0165B2"/>
                </a:solidFill>
                <a:latin typeface="Anybody Bold"/>
                <a:ea typeface="Anybody Bold"/>
                <a:cs typeface="Anybody Bold"/>
                <a:sym typeface="Anybody Bold"/>
              </a:rPr>
              <a:t>VENDAS DE MATERIAIS PROMOCIONAIS</a:t>
            </a:r>
          </a:p>
          <a:p>
            <a:pPr algn="just">
              <a:lnSpc>
                <a:spcPts val="3201"/>
              </a:lnSpc>
            </a:pPr>
          </a:p>
          <a:p>
            <a:pPr algn="just">
              <a:lnSpc>
                <a:spcPts val="3201"/>
              </a:lnSpc>
            </a:pPr>
            <a:r>
              <a:rPr lang="en-US" sz="2789" spc="16">
                <a:solidFill>
                  <a:srgbClr val="000000"/>
                </a:solidFill>
                <a:latin typeface="Anybody"/>
                <a:ea typeface="Anybody"/>
                <a:cs typeface="Anybody"/>
                <a:sym typeface="Anybody"/>
              </a:rPr>
              <a:t>A venda de materiais promocionais, como camisetas, bonés, canecas, calendários e aviões de MDF, é uma prática comum em eventos. No entanto, deve-se ter cuidado ao escolher essa estratégia, pois, embora seja prática, a venda de materiais muitas vezes não promove um envolvimento profundo e real com a missão.</a:t>
            </a:r>
          </a:p>
          <a:p>
            <a:pPr algn="just">
              <a:lnSpc>
                <a:spcPts val="3201"/>
              </a:lnSpc>
            </a:pPr>
          </a:p>
          <a:p>
            <a:pPr algn="just">
              <a:lnSpc>
                <a:spcPts val="3201"/>
              </a:lnSpc>
            </a:pPr>
          </a:p>
        </p:txBody>
      </p:sp>
      <p:sp>
        <p:nvSpPr>
          <p:cNvPr name="AutoShape 3" id="3"/>
          <p:cNvSpPr/>
          <p:nvPr/>
        </p:nvSpPr>
        <p:spPr>
          <a:xfrm>
            <a:off x="3140982" y="2730874"/>
            <a:ext cx="12006037"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2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9178290" cy="10287000"/>
            <a:chOff x="0" y="0"/>
            <a:chExt cx="1335152" cy="1496435"/>
          </a:xfrm>
        </p:grpSpPr>
        <p:sp>
          <p:nvSpPr>
            <p:cNvPr name="Freeform 3" id="3"/>
            <p:cNvSpPr/>
            <p:nvPr/>
          </p:nvSpPr>
          <p:spPr>
            <a:xfrm flipH="false" flipV="false" rot="0">
              <a:off x="0" y="0"/>
              <a:ext cx="1335152" cy="1496435"/>
            </a:xfrm>
            <a:custGeom>
              <a:avLst/>
              <a:gdLst/>
              <a:ahLst/>
              <a:cxnLst/>
              <a:rect r="r" b="b" t="t" l="l"/>
              <a:pathLst>
                <a:path h="1496435" w="1335152">
                  <a:moveTo>
                    <a:pt x="0" y="0"/>
                  </a:moveTo>
                  <a:lnTo>
                    <a:pt x="1335152" y="0"/>
                  </a:lnTo>
                  <a:lnTo>
                    <a:pt x="1335152" y="1496435"/>
                  </a:lnTo>
                  <a:lnTo>
                    <a:pt x="0" y="1496435"/>
                  </a:lnTo>
                  <a:close/>
                </a:path>
              </a:pathLst>
            </a:custGeom>
            <a:solidFill>
              <a:srgbClr val="001435"/>
            </a:solidFill>
            <a:ln cap="sq">
              <a:noFill/>
              <a:prstDash val="solid"/>
              <a:miter/>
            </a:ln>
          </p:spPr>
        </p:sp>
        <p:sp>
          <p:nvSpPr>
            <p:cNvPr name="TextBox 4" id="4"/>
            <p:cNvSpPr txBox="true"/>
            <p:nvPr/>
          </p:nvSpPr>
          <p:spPr>
            <a:xfrm>
              <a:off x="0" y="-28575"/>
              <a:ext cx="1335152" cy="1525010"/>
            </a:xfrm>
            <a:prstGeom prst="rect">
              <a:avLst/>
            </a:prstGeom>
          </p:spPr>
          <p:txBody>
            <a:bodyPr anchor="ctr" rtlCol="false" tIns="50800" lIns="50800" bIns="50800" rIns="50800"/>
            <a:lstStyle/>
            <a:p>
              <a:pPr algn="l" marL="0" indent="0" lvl="0">
                <a:lnSpc>
                  <a:spcPts val="2539"/>
                </a:lnSpc>
                <a:spcBef>
                  <a:spcPct val="0"/>
                </a:spcBef>
              </a:pPr>
            </a:p>
          </p:txBody>
        </p:sp>
      </p:grpSp>
      <p:sp>
        <p:nvSpPr>
          <p:cNvPr name="TextBox 5" id="5"/>
          <p:cNvSpPr txBox="true"/>
          <p:nvPr/>
        </p:nvSpPr>
        <p:spPr>
          <a:xfrm rot="0">
            <a:off x="732299" y="2312077"/>
            <a:ext cx="7713692" cy="2619640"/>
          </a:xfrm>
          <a:prstGeom prst="rect">
            <a:avLst/>
          </a:prstGeom>
        </p:spPr>
        <p:txBody>
          <a:bodyPr anchor="t" rtlCol="false" tIns="0" lIns="0" bIns="0" rIns="0">
            <a:spAutoFit/>
          </a:bodyPr>
          <a:lstStyle/>
          <a:p>
            <a:pPr algn="just">
              <a:lnSpc>
                <a:spcPts val="2623"/>
              </a:lnSpc>
            </a:pPr>
            <a:r>
              <a:rPr lang="en-US" b="true" sz="2623" spc="15">
                <a:solidFill>
                  <a:srgbClr val="FFFFFF"/>
                </a:solidFill>
                <a:latin typeface="Anybody Bold"/>
                <a:ea typeface="Anybody Bold"/>
                <a:cs typeface="Anybody Bold"/>
                <a:sym typeface="Anybody Bold"/>
              </a:rPr>
              <a:t>Prós da Venda de Materiais Promocionais:</a:t>
            </a:r>
          </a:p>
          <a:p>
            <a:pPr algn="just">
              <a:lnSpc>
                <a:spcPts val="2623"/>
              </a:lnSpc>
            </a:pPr>
          </a:p>
          <a:p>
            <a:pPr algn="just" marL="566461" indent="-283230" lvl="1">
              <a:lnSpc>
                <a:spcPts val="2623"/>
              </a:lnSpc>
              <a:buFont typeface="Arial"/>
              <a:buChar char="•"/>
            </a:pPr>
            <a:r>
              <a:rPr lang="en-US" sz="2623">
                <a:solidFill>
                  <a:srgbClr val="FFFFFF"/>
                </a:solidFill>
                <a:latin typeface="Anybody"/>
                <a:ea typeface="Anybody"/>
                <a:cs typeface="Anybody"/>
                <a:sym typeface="Anybody"/>
              </a:rPr>
              <a:t>Facilidade para o Divulgador: A venda de materiais é uma abordagem direta, com menos necessidade de envolver o público em conversas detalhadas sobre a missão ou solicitar o preenchimento de cadastros.</a:t>
            </a:r>
          </a:p>
        </p:txBody>
      </p:sp>
      <p:sp>
        <p:nvSpPr>
          <p:cNvPr name="TextBox 6" id="6"/>
          <p:cNvSpPr txBox="true"/>
          <p:nvPr/>
        </p:nvSpPr>
        <p:spPr>
          <a:xfrm rot="0">
            <a:off x="9898674" y="2312077"/>
            <a:ext cx="7713692" cy="6182399"/>
          </a:xfrm>
          <a:prstGeom prst="rect">
            <a:avLst/>
          </a:prstGeom>
        </p:spPr>
        <p:txBody>
          <a:bodyPr anchor="t" rtlCol="false" tIns="0" lIns="0" bIns="0" rIns="0">
            <a:spAutoFit/>
          </a:bodyPr>
          <a:lstStyle/>
          <a:p>
            <a:pPr algn="just">
              <a:lnSpc>
                <a:spcPts val="2623"/>
              </a:lnSpc>
            </a:pPr>
            <a:r>
              <a:rPr lang="en-US" sz="2623" b="true">
                <a:solidFill>
                  <a:srgbClr val="000000"/>
                </a:solidFill>
                <a:latin typeface="Anybody Bold"/>
                <a:ea typeface="Anybody Bold"/>
                <a:cs typeface="Anybody Bold"/>
                <a:sym typeface="Anybody Bold"/>
              </a:rPr>
              <a:t>Contras da Venda de Materiais Promocionais:</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Percepção de Ajuda: Ao comprar um item, o visitante pode ter a impressão de que já está ajudando suficientemente a organização, sem perceber que o verdadeiro valor está em um envolvimento a longo prazo, seja como doador regular, voluntário ou missionário.</a:t>
            </a:r>
          </a:p>
          <a:p>
            <a:pPr algn="just">
              <a:lnSpc>
                <a:spcPts val="2623"/>
              </a:lnSpc>
            </a:pPr>
          </a:p>
          <a:p>
            <a:pPr algn="just" marL="566461" indent="-283230" lvl="1">
              <a:lnSpc>
                <a:spcPts val="2623"/>
              </a:lnSpc>
              <a:buFont typeface="Arial"/>
              <a:buChar char="•"/>
            </a:pPr>
            <a:r>
              <a:rPr lang="en-US" sz="2623">
                <a:solidFill>
                  <a:srgbClr val="000000"/>
                </a:solidFill>
                <a:latin typeface="Anybody"/>
                <a:ea typeface="Anybody"/>
                <a:cs typeface="Anybody"/>
                <a:sym typeface="Anybody"/>
              </a:rPr>
              <a:t>Falta de Envolvimento Duradouro: Diferentemente de uma doação ou inscrição para receber informações sobre a organização, a venda de materiais não cria uma conexão profunda entre a pessoa e a missão. O visitante pode comprar um item e, após o evento, não manter mais contato com a organização.</a:t>
            </a:r>
          </a:p>
        </p:txBody>
      </p:sp>
    </p:spTree>
  </p:cSld>
  <p:clrMapOvr>
    <a:masterClrMapping/>
  </p:clrMapOvr>
</p:sld>
</file>

<file path=ppt/slides/slide2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2095921" y="2691183"/>
            <a:ext cx="14096159" cy="5599033"/>
          </a:xfrm>
          <a:prstGeom prst="rect">
            <a:avLst/>
          </a:prstGeom>
        </p:spPr>
        <p:txBody>
          <a:bodyPr anchor="t" rtlCol="false" tIns="0" lIns="0" bIns="0" rIns="0">
            <a:spAutoFit/>
          </a:bodyPr>
          <a:lstStyle/>
          <a:p>
            <a:pPr algn="l">
              <a:lnSpc>
                <a:spcPts val="6153"/>
              </a:lnSpc>
            </a:pPr>
            <a:r>
              <a:rPr lang="en-US" sz="5360" spc="32" b="true">
                <a:solidFill>
                  <a:srgbClr val="0165B2"/>
                </a:solidFill>
                <a:latin typeface="Anybody Bold"/>
                <a:ea typeface="Anybody Bold"/>
                <a:cs typeface="Anybody Bold"/>
                <a:sym typeface="Anybody Bold"/>
              </a:rPr>
              <a:t>PREÇOS DOS MATERIAIS PROMOCIONAIS</a:t>
            </a:r>
          </a:p>
          <a:p>
            <a:pPr algn="just">
              <a:lnSpc>
                <a:spcPts val="3201"/>
              </a:lnSpc>
            </a:pP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Camisetas:</a:t>
            </a:r>
            <a:r>
              <a:rPr lang="en-US" sz="2789" spc="16">
                <a:solidFill>
                  <a:srgbClr val="000000"/>
                </a:solidFill>
                <a:latin typeface="Anybody"/>
                <a:ea typeface="Anybody"/>
                <a:cs typeface="Anybody"/>
                <a:sym typeface="Anybody"/>
              </a:rPr>
              <a:t> ........................... Valor de custo R$ 35,00  Valor de venda R$ 65,00.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Aviãozinho P. (MDF):</a:t>
            </a:r>
            <a:r>
              <a:rPr lang="en-US" sz="2789" spc="16">
                <a:solidFill>
                  <a:srgbClr val="000000"/>
                </a:solidFill>
                <a:latin typeface="Anybody"/>
                <a:ea typeface="Anybody"/>
                <a:cs typeface="Anybody"/>
                <a:sym typeface="Anybody"/>
              </a:rPr>
              <a:t> .....</a:t>
            </a:r>
            <a:r>
              <a:rPr lang="en-US" b="true" sz="2789" spc="16">
                <a:solidFill>
                  <a:srgbClr val="000000"/>
                </a:solidFill>
                <a:latin typeface="Anybody Bold"/>
                <a:ea typeface="Anybody Bold"/>
                <a:cs typeface="Anybody Bold"/>
                <a:sym typeface="Anybody Bold"/>
              </a:rPr>
              <a:t> </a:t>
            </a:r>
            <a:r>
              <a:rPr lang="en-US" sz="2789" spc="16">
                <a:solidFill>
                  <a:srgbClr val="000000"/>
                </a:solidFill>
                <a:latin typeface="Anybody"/>
                <a:ea typeface="Anybody"/>
                <a:cs typeface="Anybody"/>
                <a:sym typeface="Anybody"/>
              </a:rPr>
              <a:t>Valor de custo R$ 3,00    Valor de venda R$ 15,00.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Aviãozinho M. (MDF): </a:t>
            </a:r>
            <a:r>
              <a:rPr lang="en-US" sz="2789" spc="16">
                <a:solidFill>
                  <a:srgbClr val="000000"/>
                </a:solidFill>
                <a:latin typeface="Anybody"/>
                <a:ea typeface="Anybody"/>
                <a:cs typeface="Anybody"/>
                <a:sym typeface="Anybody"/>
              </a:rPr>
              <a:t>....</a:t>
            </a:r>
            <a:r>
              <a:rPr lang="en-US" b="true" sz="2789" spc="16">
                <a:solidFill>
                  <a:srgbClr val="000000"/>
                </a:solidFill>
                <a:latin typeface="Anybody Bold"/>
                <a:ea typeface="Anybody Bold"/>
                <a:cs typeface="Anybody Bold"/>
                <a:sym typeface="Anybody Bold"/>
              </a:rPr>
              <a:t> </a:t>
            </a:r>
            <a:r>
              <a:rPr lang="en-US" sz="2789" spc="16">
                <a:solidFill>
                  <a:srgbClr val="000000"/>
                </a:solidFill>
                <a:latin typeface="Anybody"/>
                <a:ea typeface="Anybody"/>
                <a:cs typeface="Anybody"/>
                <a:sym typeface="Anybody"/>
              </a:rPr>
              <a:t>Valor de custo R$ 6,00    Valor de venda R$ 25,00.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Calendário:</a:t>
            </a:r>
            <a:r>
              <a:rPr lang="en-US" sz="2789" spc="16">
                <a:solidFill>
                  <a:srgbClr val="000000"/>
                </a:solidFill>
                <a:latin typeface="Anybody"/>
                <a:ea typeface="Anybody"/>
                <a:cs typeface="Anybody"/>
                <a:sym typeface="Anybody"/>
              </a:rPr>
              <a:t> ........................... Valor de custo R$ 9,00    Valor de venda R$ 15,00.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Bonés: </a:t>
            </a:r>
            <a:r>
              <a:rPr lang="en-US" sz="2789" spc="16">
                <a:solidFill>
                  <a:srgbClr val="000000"/>
                </a:solidFill>
                <a:latin typeface="Anybody"/>
                <a:ea typeface="Anybody"/>
                <a:cs typeface="Anybody"/>
                <a:sym typeface="Anybody"/>
              </a:rPr>
              <a:t>........................................ Valor de custo R$ 40,00  Valor de venda R$ 65,00.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Canecas:</a:t>
            </a:r>
            <a:r>
              <a:rPr lang="en-US" sz="2789" spc="16">
                <a:solidFill>
                  <a:srgbClr val="000000"/>
                </a:solidFill>
                <a:latin typeface="Anybody"/>
                <a:ea typeface="Anybody"/>
                <a:cs typeface="Anybody"/>
                <a:sym typeface="Anybody"/>
              </a:rPr>
              <a:t> ................................. Valor de custo R$ 15,00  Valor de venda R$ 25,00.</a:t>
            </a:r>
          </a:p>
          <a:p>
            <a:pPr algn="just" marL="602167" indent="-301083" lvl="1">
              <a:lnSpc>
                <a:spcPts val="3201"/>
              </a:lnSpc>
              <a:buFont typeface="Arial"/>
              <a:buChar char="•"/>
            </a:pPr>
            <a:r>
              <a:rPr lang="en-US" b="true" sz="2789" spc="16">
                <a:solidFill>
                  <a:srgbClr val="000000"/>
                </a:solidFill>
                <a:latin typeface="Anybody Bold"/>
                <a:ea typeface="Anybody Bold"/>
                <a:cs typeface="Anybody Bold"/>
                <a:sym typeface="Anybody Bold"/>
              </a:rPr>
              <a:t>Canetas: </a:t>
            </a:r>
            <a:r>
              <a:rPr lang="en-US" sz="2789" spc="16">
                <a:solidFill>
                  <a:srgbClr val="000000"/>
                </a:solidFill>
                <a:latin typeface="Anybody"/>
                <a:ea typeface="Anybody"/>
                <a:cs typeface="Anybody"/>
                <a:sym typeface="Anybody"/>
              </a:rPr>
              <a:t>.................................. Valor de custo R$ 3,00    Valor de venda R$ 10,00.</a:t>
            </a:r>
          </a:p>
          <a:p>
            <a:pPr algn="just">
              <a:lnSpc>
                <a:spcPts val="3201"/>
              </a:lnSpc>
            </a:pPr>
          </a:p>
          <a:p>
            <a:pPr algn="just">
              <a:lnSpc>
                <a:spcPts val="3201"/>
              </a:lnSpc>
            </a:pPr>
            <a:r>
              <a:rPr lang="en-US" sz="2789" spc="16">
                <a:solidFill>
                  <a:srgbClr val="000000"/>
                </a:solidFill>
                <a:latin typeface="Anybody"/>
                <a:ea typeface="Anybody"/>
                <a:cs typeface="Anybody"/>
                <a:sym typeface="Anybody"/>
              </a:rPr>
              <a:t>Esses preços devem ser exibidos claramente no estande para evitar confusões, e os valores devem estar de acordo com a tabela previamente estabelecida pela organização.</a:t>
            </a:r>
          </a:p>
        </p:txBody>
      </p:sp>
      <p:sp>
        <p:nvSpPr>
          <p:cNvPr name="AutoShape 3" id="3"/>
          <p:cNvSpPr/>
          <p:nvPr/>
        </p:nvSpPr>
        <p:spPr>
          <a:xfrm>
            <a:off x="2095921" y="2024743"/>
            <a:ext cx="14096159"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0">
            <a:off x="1028700" y="4005293"/>
            <a:ext cx="7402725" cy="2263626"/>
          </a:xfrm>
          <a:prstGeom prst="rect">
            <a:avLst/>
          </a:prstGeom>
        </p:spPr>
        <p:txBody>
          <a:bodyPr anchor="t" rtlCol="false" tIns="0" lIns="0" bIns="0" rIns="0">
            <a:spAutoFit/>
          </a:bodyPr>
          <a:lstStyle/>
          <a:p>
            <a:pPr algn="l" marL="0" indent="0" lvl="0">
              <a:lnSpc>
                <a:spcPts val="8800"/>
              </a:lnSpc>
            </a:pPr>
            <a:r>
              <a:rPr lang="en-US" b="true" sz="8000">
                <a:solidFill>
                  <a:srgbClr val="FAFCFF"/>
                </a:solidFill>
                <a:latin typeface="Anybody Bold"/>
                <a:ea typeface="Anybody Bold"/>
                <a:cs typeface="Anybody Bold"/>
                <a:sym typeface="Anybody Bold"/>
              </a:rPr>
              <a:t>Dinâmica do Evento</a:t>
            </a:r>
          </a:p>
        </p:txBody>
      </p:sp>
      <p:sp>
        <p:nvSpPr>
          <p:cNvPr name="TextBox 3" id="3"/>
          <p:cNvSpPr txBox="true"/>
          <p:nvPr/>
        </p:nvSpPr>
        <p:spPr>
          <a:xfrm rot="0">
            <a:off x="10850305" y="3084891"/>
            <a:ext cx="6408995" cy="4584017"/>
          </a:xfrm>
          <a:prstGeom prst="rect">
            <a:avLst/>
          </a:prstGeom>
        </p:spPr>
        <p:txBody>
          <a:bodyPr anchor="t" rtlCol="false" tIns="0" lIns="0" bIns="0" rIns="0">
            <a:spAutoFit/>
          </a:bodyPr>
          <a:lstStyle/>
          <a:p>
            <a:pPr algn="just">
              <a:lnSpc>
                <a:spcPts val="3615"/>
              </a:lnSpc>
            </a:pPr>
            <a:r>
              <a:rPr lang="en-US" sz="3149" spc="18">
                <a:solidFill>
                  <a:srgbClr val="FFFFFF"/>
                </a:solidFill>
                <a:latin typeface="Anybody"/>
                <a:ea typeface="Anybody"/>
                <a:cs typeface="Anybody"/>
                <a:sym typeface="Anybody"/>
              </a:rPr>
              <a:t>Para garantir o sucesso das divulgações e uma representação adequada de Asas de Socorro em igrejas e eventos, é essencial seguir uma dinâmica bem estruturada.</a:t>
            </a:r>
          </a:p>
          <a:p>
            <a:pPr algn="just">
              <a:lnSpc>
                <a:spcPts val="3615"/>
              </a:lnSpc>
            </a:pPr>
          </a:p>
          <a:p>
            <a:pPr algn="just" marL="0" indent="0" lvl="0">
              <a:lnSpc>
                <a:spcPts val="3615"/>
              </a:lnSpc>
              <a:spcBef>
                <a:spcPct val="0"/>
              </a:spcBef>
            </a:pPr>
            <a:r>
              <a:rPr lang="en-US" sz="3149" spc="18">
                <a:solidFill>
                  <a:srgbClr val="FFFFFF"/>
                </a:solidFill>
                <a:latin typeface="Anybody"/>
                <a:ea typeface="Anybody"/>
                <a:cs typeface="Anybody"/>
                <a:sym typeface="Anybody"/>
              </a:rPr>
              <a:t>Em seguida, estão os passos e orientações para a organização e operação do estande:</a:t>
            </a:r>
          </a:p>
        </p:txBody>
      </p:sp>
      <p:grpSp>
        <p:nvGrpSpPr>
          <p:cNvPr name="Group 4" id="4"/>
          <p:cNvGrpSpPr/>
          <p:nvPr/>
        </p:nvGrpSpPr>
        <p:grpSpPr>
          <a:xfrm rot="0">
            <a:off x="-4301624" y="7063556"/>
            <a:ext cx="12016947" cy="2194744"/>
            <a:chOff x="0" y="0"/>
            <a:chExt cx="3164957" cy="578040"/>
          </a:xfrm>
        </p:grpSpPr>
        <p:sp>
          <p:nvSpPr>
            <p:cNvPr name="Freeform 5" id="5"/>
            <p:cNvSpPr/>
            <p:nvPr/>
          </p:nvSpPr>
          <p:spPr>
            <a:xfrm flipH="false" flipV="false" rot="0">
              <a:off x="0" y="0"/>
              <a:ext cx="3164957" cy="578040"/>
            </a:xfrm>
            <a:custGeom>
              <a:avLst/>
              <a:gdLst/>
              <a:ahLst/>
              <a:cxnLst/>
              <a:rect r="r" b="b" t="t" l="l"/>
              <a:pathLst>
                <a:path h="578040" w="3164957">
                  <a:moveTo>
                    <a:pt x="0" y="0"/>
                  </a:moveTo>
                  <a:lnTo>
                    <a:pt x="3164957" y="0"/>
                  </a:lnTo>
                  <a:lnTo>
                    <a:pt x="3164957" y="578040"/>
                  </a:lnTo>
                  <a:lnTo>
                    <a:pt x="0" y="578040"/>
                  </a:lnTo>
                  <a:close/>
                </a:path>
              </a:pathLst>
            </a:custGeom>
            <a:solidFill>
              <a:srgbClr val="FECA39"/>
            </a:solidFill>
          </p:spPr>
        </p:sp>
        <p:sp>
          <p:nvSpPr>
            <p:cNvPr name="TextBox 6" id="6"/>
            <p:cNvSpPr txBox="true"/>
            <p:nvPr/>
          </p:nvSpPr>
          <p:spPr>
            <a:xfrm>
              <a:off x="0" y="38100"/>
              <a:ext cx="3164957" cy="539940"/>
            </a:xfrm>
            <a:prstGeom prst="rect">
              <a:avLst/>
            </a:prstGeom>
          </p:spPr>
          <p:txBody>
            <a:bodyPr anchor="ctr" rtlCol="false" tIns="50800" lIns="50800" bIns="50800" rIns="50800"/>
            <a:lstStyle/>
            <a:p>
              <a:pPr algn="ctr">
                <a:lnSpc>
                  <a:spcPts val="2625"/>
                </a:lnSpc>
              </a:pPr>
            </a:p>
          </p:txBody>
        </p:sp>
      </p:grpSp>
      <p:sp>
        <p:nvSpPr>
          <p:cNvPr name="Freeform 7" id="7"/>
          <p:cNvSpPr/>
          <p:nvPr/>
        </p:nvSpPr>
        <p:spPr>
          <a:xfrm flipH="false" flipV="false" rot="0">
            <a:off x="-4704856" y="-1403798"/>
            <a:ext cx="12823411" cy="7883904"/>
          </a:xfrm>
          <a:custGeom>
            <a:avLst/>
            <a:gdLst/>
            <a:ahLst/>
            <a:cxnLst/>
            <a:rect r="r" b="b" t="t" l="l"/>
            <a:pathLst>
              <a:path h="7883904" w="12823411">
                <a:moveTo>
                  <a:pt x="0" y="0"/>
                </a:moveTo>
                <a:lnTo>
                  <a:pt x="12823411" y="0"/>
                </a:lnTo>
                <a:lnTo>
                  <a:pt x="12823411" y="7883904"/>
                </a:lnTo>
                <a:lnTo>
                  <a:pt x="0" y="7883904"/>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081061" y="2662427"/>
            <a:ext cx="16125879" cy="5534625"/>
          </a:xfrm>
          <a:prstGeom prst="rect">
            <a:avLst/>
          </a:prstGeom>
        </p:spPr>
        <p:txBody>
          <a:bodyPr anchor="t" rtlCol="false" tIns="0" lIns="0" bIns="0" rIns="0">
            <a:spAutoFit/>
          </a:bodyPr>
          <a:lstStyle/>
          <a:p>
            <a:pPr algn="just">
              <a:lnSpc>
                <a:spcPts val="2623"/>
              </a:lnSpc>
            </a:pPr>
          </a:p>
          <a:p>
            <a:pPr algn="just">
              <a:lnSpc>
                <a:spcPts val="2623"/>
              </a:lnSpc>
            </a:pPr>
            <a:r>
              <a:rPr lang="en-US" b="true" sz="2623" spc="15">
                <a:solidFill>
                  <a:srgbClr val="000000"/>
                </a:solidFill>
                <a:latin typeface="Anybody Bold"/>
                <a:ea typeface="Anybody Bold"/>
                <a:cs typeface="Anybody Bold"/>
                <a:sym typeface="Anybody Bold"/>
              </a:rPr>
              <a:t>1. Chegada e Preparação</a:t>
            </a:r>
          </a:p>
          <a:p>
            <a:pPr algn="just" marL="566461" indent="-283230" lvl="1">
              <a:lnSpc>
                <a:spcPts val="2623"/>
              </a:lnSpc>
              <a:buFont typeface="Arial"/>
              <a:buChar char="•"/>
            </a:pPr>
            <a:r>
              <a:rPr lang="en-US" sz="2623" spc="15">
                <a:solidFill>
                  <a:srgbClr val="000000"/>
                </a:solidFill>
                <a:latin typeface="Anybody"/>
                <a:ea typeface="Anybody"/>
                <a:cs typeface="Anybody"/>
                <a:sym typeface="Anybody"/>
              </a:rPr>
              <a:t>Chegue com pelo menos 40 minutos de antecedência ao início do evento.</a:t>
            </a:r>
          </a:p>
          <a:p>
            <a:pPr algn="just" marL="566461" indent="-283230" lvl="1">
              <a:lnSpc>
                <a:spcPts val="2623"/>
              </a:lnSpc>
              <a:buFont typeface="Arial"/>
              <a:buChar char="•"/>
            </a:pPr>
            <a:r>
              <a:rPr lang="en-US" sz="2623" spc="15">
                <a:solidFill>
                  <a:srgbClr val="000000"/>
                </a:solidFill>
                <a:latin typeface="Anybody"/>
                <a:ea typeface="Anybody"/>
                <a:cs typeface="Anybody"/>
                <a:sym typeface="Anybody"/>
              </a:rPr>
              <a:t>Monte o estande, organizando todos os materiais promocionais, banners e itens de interação com o público (bebidas, brindes, etc.).</a:t>
            </a:r>
          </a:p>
          <a:p>
            <a:pPr algn="just">
              <a:lnSpc>
                <a:spcPts val="2623"/>
              </a:lnSpc>
            </a:pPr>
          </a:p>
          <a:p>
            <a:pPr algn="just">
              <a:lnSpc>
                <a:spcPts val="2623"/>
              </a:lnSpc>
            </a:pPr>
            <a:r>
              <a:rPr lang="en-US" b="true" sz="2623" spc="15">
                <a:solidFill>
                  <a:srgbClr val="000000"/>
                </a:solidFill>
                <a:latin typeface="Anybody Bold"/>
                <a:ea typeface="Anybody Bold"/>
                <a:cs typeface="Anybody Bold"/>
                <a:sym typeface="Anybody Bold"/>
              </a:rPr>
              <a:t>2. Distribuição e Recepção</a:t>
            </a:r>
          </a:p>
          <a:p>
            <a:pPr algn="just" marL="566461" indent="-283230" lvl="1">
              <a:lnSpc>
                <a:spcPts val="2623"/>
              </a:lnSpc>
              <a:buFont typeface="Arial"/>
              <a:buChar char="•"/>
            </a:pPr>
            <a:r>
              <a:rPr lang="en-US" sz="2623" spc="15">
                <a:solidFill>
                  <a:srgbClr val="000000"/>
                </a:solidFill>
                <a:latin typeface="Anybody"/>
                <a:ea typeface="Anybody"/>
                <a:cs typeface="Anybody"/>
                <a:sym typeface="Anybody"/>
              </a:rPr>
              <a:t> 20 minutos antes do início do evento, posicione-se próximo à entrada para cumprimentar cada pessoa com um sorriso e entregar o boletim "Boas Notícias". Esse é um momento importante para criar uma conexão inicial e convidar as pessoas a conhecerem mais sobre Asas de Socorro.</a:t>
            </a:r>
          </a:p>
          <a:p>
            <a:pPr algn="just">
              <a:lnSpc>
                <a:spcPts val="2623"/>
              </a:lnSpc>
            </a:pPr>
          </a:p>
          <a:p>
            <a:pPr algn="just">
              <a:lnSpc>
                <a:spcPts val="2623"/>
              </a:lnSpc>
            </a:pPr>
            <a:r>
              <a:rPr lang="en-US" b="true" sz="2623" spc="15">
                <a:solidFill>
                  <a:srgbClr val="000000"/>
                </a:solidFill>
                <a:latin typeface="Anybody Bold"/>
                <a:ea typeface="Anybody Bold"/>
                <a:cs typeface="Anybody Bold"/>
                <a:sym typeface="Anybody Bold"/>
              </a:rPr>
              <a:t>3. Participação no Evento</a:t>
            </a:r>
          </a:p>
          <a:p>
            <a:pPr algn="just" marL="566461" indent="-283230" lvl="1">
              <a:lnSpc>
                <a:spcPts val="2623"/>
              </a:lnSpc>
              <a:buFont typeface="Arial"/>
              <a:buChar char="•"/>
            </a:pPr>
            <a:r>
              <a:rPr lang="en-US" sz="2623" spc="15">
                <a:solidFill>
                  <a:srgbClr val="000000"/>
                </a:solidFill>
                <a:latin typeface="Anybody"/>
                <a:ea typeface="Anybody"/>
                <a:cs typeface="Anybody"/>
                <a:sym typeface="Anybody"/>
              </a:rPr>
              <a:t>Participe ativamente do evento, seja ele um culto, palestra ou qualquer outra programação. Esteja atento às oportunidades de interagir com os presentes.</a:t>
            </a:r>
          </a:p>
          <a:p>
            <a:pPr algn="just" marL="566461" indent="-283230" lvl="1">
              <a:lnSpc>
                <a:spcPts val="2623"/>
              </a:lnSpc>
              <a:buFont typeface="Arial"/>
              <a:buChar char="•"/>
            </a:pPr>
            <a:r>
              <a:rPr lang="en-US" sz="2623" spc="15">
                <a:solidFill>
                  <a:srgbClr val="000000"/>
                </a:solidFill>
                <a:latin typeface="Anybody"/>
                <a:ea typeface="Anybody"/>
                <a:cs typeface="Anybody"/>
                <a:sym typeface="Anybody"/>
              </a:rPr>
              <a:t> Quando houver oportunidade, apresente a Asas de Socorro e, pregue ou conduza uma palestra de acordo com as diretrizes já estabelecidas.</a:t>
            </a:r>
          </a:p>
        </p:txBody>
      </p:sp>
      <p:sp>
        <p:nvSpPr>
          <p:cNvPr name="AutoShape 3" id="3"/>
          <p:cNvSpPr/>
          <p:nvPr/>
        </p:nvSpPr>
        <p:spPr>
          <a:xfrm>
            <a:off x="1028700" y="1658503"/>
            <a:ext cx="16178239"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652219" y="4078029"/>
            <a:ext cx="14983562" cy="4062310"/>
          </a:xfrm>
          <a:prstGeom prst="rect">
            <a:avLst/>
          </a:prstGeom>
        </p:spPr>
        <p:txBody>
          <a:bodyPr anchor="t" rtlCol="false" tIns="0" lIns="0" bIns="0" rIns="0">
            <a:spAutoFit/>
          </a:bodyPr>
          <a:lstStyle/>
          <a:p>
            <a:pPr algn="just">
              <a:lnSpc>
                <a:spcPts val="4033"/>
              </a:lnSpc>
            </a:pPr>
            <a:r>
              <a:rPr lang="en-US" sz="3700">
                <a:solidFill>
                  <a:srgbClr val="000000"/>
                </a:solidFill>
                <a:latin typeface="Anybody"/>
                <a:ea typeface="Anybody"/>
                <a:cs typeface="Anybody"/>
                <a:sym typeface="Anybody"/>
              </a:rPr>
              <a:t>Tudo o que fazemos visa glorificar a Deus, e essa verdade deve orientar cada aspecto do estande – desde a apresentação visual até as interações com o público. Os estandes não são apenas uma ferramenta de promoção, mas uma extensão do ministério da Asas de Socorro, refletindo nossos valores cristãos e nosso compromisso com a missão de Deus. Eles existem para conectar as pessoas à obra missionária, convidando-as a participar ativamente da Grande Comissão.</a:t>
            </a:r>
          </a:p>
        </p:txBody>
      </p:sp>
      <p:sp>
        <p:nvSpPr>
          <p:cNvPr name="Freeform 3" id="3"/>
          <p:cNvSpPr/>
          <p:nvPr/>
        </p:nvSpPr>
        <p:spPr>
          <a:xfrm flipH="false" flipV="false" rot="0">
            <a:off x="-4250955" y="-397026"/>
            <a:ext cx="10559309" cy="6491922"/>
          </a:xfrm>
          <a:custGeom>
            <a:avLst/>
            <a:gdLst/>
            <a:ahLst/>
            <a:cxnLst/>
            <a:rect r="r" b="b" t="t" l="l"/>
            <a:pathLst>
              <a:path h="6491922" w="10559309">
                <a:moveTo>
                  <a:pt x="0" y="0"/>
                </a:moveTo>
                <a:lnTo>
                  <a:pt x="10559310" y="0"/>
                </a:lnTo>
                <a:lnTo>
                  <a:pt x="10559310" y="6491922"/>
                </a:lnTo>
                <a:lnTo>
                  <a:pt x="0" y="6491922"/>
                </a:lnTo>
                <a:lnTo>
                  <a:pt x="0" y="0"/>
                </a:lnTo>
                <a:close/>
              </a:path>
            </a:pathLst>
          </a:custGeom>
          <a:blipFill>
            <a:blip r:embed="rId2">
              <a:alphaModFix amt="9999"/>
            </a:blip>
            <a:stretch>
              <a:fillRect l="0" t="0" r="0" b="0"/>
            </a:stretch>
          </a:blipFill>
        </p:spPr>
      </p:sp>
      <p:grpSp>
        <p:nvGrpSpPr>
          <p:cNvPr name="Group 4" id="4"/>
          <p:cNvGrpSpPr/>
          <p:nvPr/>
        </p:nvGrpSpPr>
        <p:grpSpPr>
          <a:xfrm rot="0">
            <a:off x="8184064" y="1028700"/>
            <a:ext cx="12016947" cy="2194744"/>
            <a:chOff x="0" y="0"/>
            <a:chExt cx="3164957" cy="578040"/>
          </a:xfrm>
        </p:grpSpPr>
        <p:sp>
          <p:nvSpPr>
            <p:cNvPr name="Freeform 5" id="5"/>
            <p:cNvSpPr/>
            <p:nvPr/>
          </p:nvSpPr>
          <p:spPr>
            <a:xfrm flipH="false" flipV="false" rot="0">
              <a:off x="0" y="0"/>
              <a:ext cx="3164957" cy="578040"/>
            </a:xfrm>
            <a:custGeom>
              <a:avLst/>
              <a:gdLst/>
              <a:ahLst/>
              <a:cxnLst/>
              <a:rect r="r" b="b" t="t" l="l"/>
              <a:pathLst>
                <a:path h="578040" w="3164957">
                  <a:moveTo>
                    <a:pt x="0" y="0"/>
                  </a:moveTo>
                  <a:lnTo>
                    <a:pt x="3164957" y="0"/>
                  </a:lnTo>
                  <a:lnTo>
                    <a:pt x="3164957" y="578040"/>
                  </a:lnTo>
                  <a:lnTo>
                    <a:pt x="0" y="578040"/>
                  </a:lnTo>
                  <a:close/>
                </a:path>
              </a:pathLst>
            </a:custGeom>
            <a:solidFill>
              <a:srgbClr val="0165B2"/>
            </a:solidFill>
          </p:spPr>
        </p:sp>
        <p:sp>
          <p:nvSpPr>
            <p:cNvPr name="TextBox 6" id="6"/>
            <p:cNvSpPr txBox="true"/>
            <p:nvPr/>
          </p:nvSpPr>
          <p:spPr>
            <a:xfrm>
              <a:off x="0" y="38100"/>
              <a:ext cx="3164957" cy="539940"/>
            </a:xfrm>
            <a:prstGeom prst="rect">
              <a:avLst/>
            </a:prstGeom>
          </p:spPr>
          <p:txBody>
            <a:bodyPr anchor="ctr" rtlCol="false" tIns="50800" lIns="50800" bIns="50800" rIns="50800"/>
            <a:lstStyle/>
            <a:p>
              <a:pPr algn="ctr">
                <a:lnSpc>
                  <a:spcPts val="2625"/>
                </a:lnSpc>
              </a:pPr>
            </a:p>
          </p:txBody>
        </p:sp>
      </p:grpSp>
    </p:spTree>
  </p:cSld>
  <p:clrMapOvr>
    <a:masterClrMapping/>
  </p:clrMapOvr>
</p:sld>
</file>

<file path=ppt/slides/slide30.xml><?xml version="1.0" encoding="utf-8"?>
<p:sld xmlns:p="http://schemas.openxmlformats.org/presentationml/2006/main" xmlns:a="http://schemas.openxmlformats.org/drawingml/2006/main">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0">
            <a:off x="1028700" y="2395238"/>
            <a:ext cx="16230600" cy="5534625"/>
          </a:xfrm>
          <a:prstGeom prst="rect">
            <a:avLst/>
          </a:prstGeom>
        </p:spPr>
        <p:txBody>
          <a:bodyPr anchor="t" rtlCol="false" tIns="0" lIns="0" bIns="0" rIns="0">
            <a:spAutoFit/>
          </a:bodyPr>
          <a:lstStyle/>
          <a:p>
            <a:pPr algn="just">
              <a:lnSpc>
                <a:spcPts val="2623"/>
              </a:lnSpc>
            </a:pPr>
            <a:r>
              <a:rPr lang="en-US" sz="2623" b="true">
                <a:solidFill>
                  <a:srgbClr val="FFFFFF"/>
                </a:solidFill>
                <a:latin typeface="Anybody Bold"/>
                <a:ea typeface="Anybody Bold"/>
                <a:cs typeface="Anybody Bold"/>
                <a:sym typeface="Anybody Bold"/>
              </a:rPr>
              <a:t>4. Trabalho com Crianças (Quando Aplicável)</a:t>
            </a:r>
          </a:p>
          <a:p>
            <a:pPr algn="just" marL="566461" indent="-283230" lvl="1">
              <a:lnSpc>
                <a:spcPts val="2623"/>
              </a:lnSpc>
              <a:buFont typeface="Arial"/>
              <a:buChar char="•"/>
            </a:pPr>
            <a:r>
              <a:rPr lang="en-US" sz="2623">
                <a:solidFill>
                  <a:srgbClr val="FFFFFF"/>
                </a:solidFill>
                <a:latin typeface="Anybody"/>
                <a:ea typeface="Anybody"/>
                <a:cs typeface="Anybody"/>
                <a:sym typeface="Anybody"/>
              </a:rPr>
              <a:t>Se houver programação para crianças, organize uma atividade ou apresentação que envolva a missão da Asas de Socorro, de forma adequada à faixa etária e com materiais preparados previamente.</a:t>
            </a:r>
          </a:p>
          <a:p>
            <a:pPr algn="just">
              <a:lnSpc>
                <a:spcPts val="2623"/>
              </a:lnSpc>
            </a:pPr>
          </a:p>
          <a:p>
            <a:pPr algn="just">
              <a:lnSpc>
                <a:spcPts val="2623"/>
              </a:lnSpc>
            </a:pPr>
            <a:r>
              <a:rPr lang="en-US" sz="2623" b="true">
                <a:solidFill>
                  <a:srgbClr val="FFFFFF"/>
                </a:solidFill>
                <a:latin typeface="Anybody Bold"/>
                <a:ea typeface="Anybody Bold"/>
                <a:cs typeface="Anybody Bold"/>
                <a:sym typeface="Anybody Bold"/>
              </a:rPr>
              <a:t>5. Atendimento no Estande</a:t>
            </a:r>
          </a:p>
          <a:p>
            <a:pPr algn="just" marL="566461" indent="-283230" lvl="1">
              <a:lnSpc>
                <a:spcPts val="2623"/>
              </a:lnSpc>
              <a:buFont typeface="Arial"/>
              <a:buChar char="•"/>
            </a:pPr>
            <a:r>
              <a:rPr lang="en-US" sz="2623">
                <a:solidFill>
                  <a:srgbClr val="FFFFFF"/>
                </a:solidFill>
                <a:latin typeface="Anybody"/>
                <a:ea typeface="Anybody"/>
                <a:cs typeface="Anybody"/>
                <a:sym typeface="Anybody"/>
              </a:rPr>
              <a:t> Antes do final do culto ou palestra, retorne ao estande para atender ao público, respondendo a perguntas, distribuindo materiais e incentivando o envolvimento com a missão.</a:t>
            </a:r>
          </a:p>
          <a:p>
            <a:pPr algn="just" marL="566461" indent="-283230" lvl="1">
              <a:lnSpc>
                <a:spcPts val="2623"/>
              </a:lnSpc>
              <a:buFont typeface="Arial"/>
              <a:buChar char="•"/>
            </a:pPr>
            <a:r>
              <a:rPr lang="en-US" sz="2623">
                <a:solidFill>
                  <a:srgbClr val="FFFFFF"/>
                </a:solidFill>
                <a:latin typeface="Anybody"/>
                <a:ea typeface="Anybody"/>
                <a:cs typeface="Anybody"/>
                <a:sym typeface="Anybody"/>
              </a:rPr>
              <a:t> Nunca fique sentado enquanto o público está visitando o estande. Cadeiras devem ser mantidas fora de vista.</a:t>
            </a:r>
          </a:p>
          <a:p>
            <a:pPr algn="just" marL="566461" indent="-283230" lvl="1">
              <a:lnSpc>
                <a:spcPts val="2623"/>
              </a:lnSpc>
              <a:buFont typeface="Arial"/>
              <a:buChar char="•"/>
            </a:pPr>
            <a:r>
              <a:rPr lang="en-US" sz="2623">
                <a:solidFill>
                  <a:srgbClr val="FFFFFF"/>
                </a:solidFill>
                <a:latin typeface="Anybody"/>
                <a:ea typeface="Anybody"/>
                <a:cs typeface="Anybody"/>
                <a:sym typeface="Anybody"/>
              </a:rPr>
              <a:t> Mantenha-se de frente para o público, de forma atenta e disponível para interações, evitando virar as costas para os visitantes.</a:t>
            </a:r>
          </a:p>
          <a:p>
            <a:pPr algn="just">
              <a:lnSpc>
                <a:spcPts val="2623"/>
              </a:lnSpc>
            </a:pPr>
          </a:p>
          <a:p>
            <a:pPr algn="just">
              <a:lnSpc>
                <a:spcPts val="2623"/>
              </a:lnSpc>
            </a:pPr>
            <a:r>
              <a:rPr lang="en-US" sz="2623" b="true">
                <a:solidFill>
                  <a:srgbClr val="FFFFFF"/>
                </a:solidFill>
                <a:latin typeface="Anybody Bold"/>
                <a:ea typeface="Anybody Bold"/>
                <a:cs typeface="Anybody Bold"/>
                <a:sym typeface="Anybody Bold"/>
              </a:rPr>
              <a:t>6. Encerramento</a:t>
            </a:r>
          </a:p>
          <a:p>
            <a:pPr algn="just" marL="566461" indent="-283230" lvl="1">
              <a:lnSpc>
                <a:spcPts val="2623"/>
              </a:lnSpc>
              <a:buFont typeface="Arial"/>
              <a:buChar char="•"/>
            </a:pPr>
            <a:r>
              <a:rPr lang="en-US" sz="2623">
                <a:solidFill>
                  <a:srgbClr val="FFFFFF"/>
                </a:solidFill>
                <a:latin typeface="Anybody"/>
                <a:ea typeface="Anybody"/>
                <a:cs typeface="Anybody"/>
                <a:sym typeface="Anybody"/>
              </a:rPr>
              <a:t>Após o atendimento no estande, organize todos os materiais e deixe o local limpo e organizado antes de sair. Isso demonstra respeito pelo espaço utilizado e reforça o profissionalismo da equipe da Asas de Socorro.</a:t>
            </a:r>
          </a:p>
        </p:txBody>
      </p:sp>
      <p:sp>
        <p:nvSpPr>
          <p:cNvPr name="AutoShape 3" id="3"/>
          <p:cNvSpPr/>
          <p:nvPr/>
        </p:nvSpPr>
        <p:spPr>
          <a:xfrm>
            <a:off x="1028700" y="1353610"/>
            <a:ext cx="16178239" cy="0"/>
          </a:xfrm>
          <a:prstGeom prst="line">
            <a:avLst/>
          </a:prstGeom>
          <a:ln cap="flat" w="190500">
            <a:solidFill>
              <a:srgbClr val="FECA39"/>
            </a:solidFill>
            <a:prstDash val="solid"/>
            <a:headEnd type="none" len="sm" w="sm"/>
            <a:tailEnd type="none" len="sm" w="sm"/>
          </a:ln>
        </p:spPr>
      </p:sp>
    </p:spTree>
  </p:cSld>
  <p:clrMapOvr>
    <a:masterClrMapping/>
  </p:clrMapOvr>
</p:sld>
</file>

<file path=ppt/slides/slide3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452648" y="653090"/>
            <a:ext cx="9382704" cy="9097290"/>
          </a:xfrm>
          <a:prstGeom prst="rect">
            <a:avLst/>
          </a:prstGeom>
        </p:spPr>
        <p:txBody>
          <a:bodyPr anchor="t" rtlCol="false" tIns="0" lIns="0" bIns="0" rIns="0">
            <a:spAutoFit/>
          </a:bodyPr>
          <a:lstStyle/>
          <a:p>
            <a:pPr algn="just">
              <a:lnSpc>
                <a:spcPts val="2619"/>
              </a:lnSpc>
            </a:pPr>
            <a:r>
              <a:rPr lang="en-US" sz="2619">
                <a:solidFill>
                  <a:srgbClr val="000000"/>
                </a:solidFill>
                <a:latin typeface="Anybody"/>
                <a:ea typeface="Anybody"/>
                <a:cs typeface="Anybody"/>
                <a:sym typeface="Anybody"/>
              </a:rPr>
              <a:t>A mobilização missionária da Asas de Socorro é uma extensão vital da nossa missão de glorificar a Deus e promover Seu Reino, conectando pessoas à obra missionária de forma prática e espiritual. Este anexo ao Manual da Marca oferece um guia claro e detalhado sobre como nossos estandes e divulgações devem ser organizados e operados em igrejas e eventos, sempre com o foco de engajar a igreja e o público na Grande Comissão.</a:t>
            </a:r>
          </a:p>
          <a:p>
            <a:pPr algn="just">
              <a:lnSpc>
                <a:spcPts val="2619"/>
              </a:lnSpc>
            </a:pPr>
          </a:p>
          <a:p>
            <a:pPr algn="just">
              <a:lnSpc>
                <a:spcPts val="2619"/>
              </a:lnSpc>
            </a:pPr>
            <a:r>
              <a:rPr lang="en-US" sz="2619">
                <a:solidFill>
                  <a:srgbClr val="000000"/>
                </a:solidFill>
                <a:latin typeface="Anybody"/>
                <a:ea typeface="Anybody"/>
                <a:cs typeface="Anybody"/>
                <a:sym typeface="Anybody"/>
              </a:rPr>
              <a:t>Cada interação, seja por meio da captação de doações, recrutamento de missionários ou voluntários ou a distribuição de materiais, é uma oportunidade de refletir o amor de Cristo e inspirar o envolvimento genuíno com a missão. Seguindo as orientações estabelecidas, garantimos que todos os estandes, materiais promocionais e ações estejam alinhados com os nossos valores, oferecendo uma experiência que não só fortaleça a imagem da organização, mas também desperte corações para a obra missionária.</a:t>
            </a:r>
          </a:p>
          <a:p>
            <a:pPr algn="just">
              <a:lnSpc>
                <a:spcPts val="2619"/>
              </a:lnSpc>
            </a:pPr>
          </a:p>
          <a:p>
            <a:pPr algn="just">
              <a:lnSpc>
                <a:spcPts val="2619"/>
              </a:lnSpc>
            </a:pPr>
            <a:r>
              <a:rPr lang="en-US" sz="2619">
                <a:solidFill>
                  <a:srgbClr val="000000"/>
                </a:solidFill>
                <a:latin typeface="Anybody"/>
                <a:ea typeface="Anybody"/>
                <a:cs typeface="Anybody"/>
                <a:sym typeface="Anybody"/>
              </a:rPr>
              <a:t>Com um planejamento adequado, uma abordagem acolhedora e um compromisso inabalável com a excelência, podemos garantir que nossos estandes não sejam apenas pontos de divulgação, mas verdadeiros instrumentos para o avanço do evangelho, alcançando as pessoas em áreas de difícil acesso e mobilizando a igreja a se unir à missão de Deus.</a:t>
            </a:r>
          </a:p>
        </p:txBody>
      </p:sp>
      <p:sp>
        <p:nvSpPr>
          <p:cNvPr name="TextBox 3" id="3"/>
          <p:cNvSpPr txBox="true"/>
          <p:nvPr/>
        </p:nvSpPr>
        <p:spPr>
          <a:xfrm rot="-5400000">
            <a:off x="-4028645" y="4314395"/>
            <a:ext cx="10287000" cy="1658210"/>
          </a:xfrm>
          <a:prstGeom prst="rect">
            <a:avLst/>
          </a:prstGeom>
        </p:spPr>
        <p:txBody>
          <a:bodyPr anchor="t" rtlCol="false" tIns="0" lIns="0" bIns="0" rIns="0">
            <a:spAutoFit/>
          </a:bodyPr>
          <a:lstStyle/>
          <a:p>
            <a:pPr algn="ctr" marL="0" indent="0" lvl="0">
              <a:lnSpc>
                <a:spcPts val="12282"/>
              </a:lnSpc>
            </a:pPr>
            <a:r>
              <a:rPr lang="en-US" b="true" sz="12794">
                <a:solidFill>
                  <a:srgbClr val="0165B2"/>
                </a:solidFill>
                <a:latin typeface="Anybody Bold"/>
                <a:ea typeface="Anybody Bold"/>
                <a:cs typeface="Anybody Bold"/>
                <a:sym typeface="Anybody Bold"/>
              </a:rPr>
              <a:t>CONCLUSÃO</a:t>
            </a: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0">
            <a:off x="-1001984" y="7019925"/>
            <a:ext cx="33860611" cy="3895725"/>
          </a:xfrm>
          <a:prstGeom prst="rect">
            <a:avLst/>
          </a:prstGeom>
        </p:spPr>
        <p:txBody>
          <a:bodyPr anchor="t" rtlCol="false" tIns="0" lIns="0" bIns="0" rIns="0">
            <a:spAutoFit/>
          </a:bodyPr>
          <a:lstStyle/>
          <a:p>
            <a:pPr algn="ctr" marL="0" indent="0" lvl="0">
              <a:lnSpc>
                <a:spcPts val="28800"/>
              </a:lnSpc>
            </a:pPr>
            <a:r>
              <a:rPr lang="en-US" b="true" sz="30000">
                <a:solidFill>
                  <a:srgbClr val="FAFCFF"/>
                </a:solidFill>
                <a:latin typeface="Anybody Bold"/>
                <a:ea typeface="Anybody Bold"/>
                <a:cs typeface="Anybody Bold"/>
                <a:sym typeface="Anybody Bold"/>
              </a:rPr>
              <a:t>ASASDESOCORRO</a:t>
            </a:r>
          </a:p>
        </p:txBody>
      </p:sp>
      <p:sp>
        <p:nvSpPr>
          <p:cNvPr name="TextBox 3" id="3"/>
          <p:cNvSpPr txBox="true"/>
          <p:nvPr/>
        </p:nvSpPr>
        <p:spPr>
          <a:xfrm rot="0">
            <a:off x="-2691059" y="3637638"/>
            <a:ext cx="23670117" cy="3895725"/>
          </a:xfrm>
          <a:prstGeom prst="rect">
            <a:avLst/>
          </a:prstGeom>
        </p:spPr>
        <p:txBody>
          <a:bodyPr anchor="t" rtlCol="false" tIns="0" lIns="0" bIns="0" rIns="0">
            <a:spAutoFit/>
          </a:bodyPr>
          <a:lstStyle/>
          <a:p>
            <a:pPr algn="ctr" marL="0" indent="0" lvl="0">
              <a:lnSpc>
                <a:spcPts val="28800"/>
              </a:lnSpc>
            </a:pPr>
            <a:r>
              <a:rPr lang="en-US" sz="30000">
                <a:solidFill>
                  <a:srgbClr val="FAFCFF"/>
                </a:solidFill>
                <a:latin typeface="Anton"/>
                <a:ea typeface="Anton"/>
                <a:cs typeface="Anton"/>
                <a:sym typeface="Anton"/>
              </a:rPr>
              <a:t>ASASDESOCORRO</a:t>
            </a:r>
          </a:p>
        </p:txBody>
      </p:sp>
      <p:sp>
        <p:nvSpPr>
          <p:cNvPr name="TextBox 4" id="4"/>
          <p:cNvSpPr txBox="true"/>
          <p:nvPr/>
        </p:nvSpPr>
        <p:spPr>
          <a:xfrm rot="0">
            <a:off x="-10325858" y="47625"/>
            <a:ext cx="30887997" cy="3895725"/>
          </a:xfrm>
          <a:prstGeom prst="rect">
            <a:avLst/>
          </a:prstGeom>
        </p:spPr>
        <p:txBody>
          <a:bodyPr anchor="t" rtlCol="false" tIns="0" lIns="0" bIns="0" rIns="0">
            <a:spAutoFit/>
          </a:bodyPr>
          <a:lstStyle/>
          <a:p>
            <a:pPr algn="ctr" marL="0" indent="0" lvl="0">
              <a:lnSpc>
                <a:spcPts val="28800"/>
              </a:lnSpc>
            </a:pPr>
            <a:r>
              <a:rPr lang="en-US" b="true" sz="30000">
                <a:solidFill>
                  <a:srgbClr val="FAFCFF"/>
                </a:solidFill>
                <a:latin typeface="Titillium Web Bold"/>
                <a:ea typeface="Titillium Web Bold"/>
                <a:cs typeface="Titillium Web Bold"/>
                <a:sym typeface="Titillium Web Bold"/>
              </a:rPr>
              <a:t>ASASDESOCORRO</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898799"/>
            <a:ext cx="4390616" cy="7710963"/>
          </a:xfrm>
          <a:custGeom>
            <a:avLst/>
            <a:gdLst/>
            <a:ahLst/>
            <a:cxnLst/>
            <a:rect r="r" b="b" t="t" l="l"/>
            <a:pathLst>
              <a:path h="7710963" w="4390616">
                <a:moveTo>
                  <a:pt x="0" y="0"/>
                </a:moveTo>
                <a:lnTo>
                  <a:pt x="4390616" y="0"/>
                </a:lnTo>
                <a:lnTo>
                  <a:pt x="4390616" y="7710963"/>
                </a:lnTo>
                <a:lnTo>
                  <a:pt x="0" y="7710963"/>
                </a:lnTo>
                <a:lnTo>
                  <a:pt x="0" y="0"/>
                </a:lnTo>
                <a:close/>
              </a:path>
            </a:pathLst>
          </a:custGeom>
          <a:blipFill>
            <a:blip r:embed="rId2"/>
            <a:stretch>
              <a:fillRect l="0" t="-613" r="0" b="-613"/>
            </a:stretch>
          </a:blipFill>
        </p:spPr>
      </p:sp>
      <p:sp>
        <p:nvSpPr>
          <p:cNvPr name="TextBox 3" id="3"/>
          <p:cNvSpPr txBox="true"/>
          <p:nvPr/>
        </p:nvSpPr>
        <p:spPr>
          <a:xfrm rot="0">
            <a:off x="1028700" y="933450"/>
            <a:ext cx="8781231" cy="781087"/>
          </a:xfrm>
          <a:prstGeom prst="rect">
            <a:avLst/>
          </a:prstGeom>
        </p:spPr>
        <p:txBody>
          <a:bodyPr anchor="t" rtlCol="false" tIns="0" lIns="0" bIns="0" rIns="0">
            <a:spAutoFit/>
          </a:bodyPr>
          <a:lstStyle/>
          <a:p>
            <a:pPr algn="ctr" marL="0" indent="0" lvl="0">
              <a:lnSpc>
                <a:spcPts val="6299"/>
              </a:lnSpc>
              <a:spcBef>
                <a:spcPct val="0"/>
              </a:spcBef>
            </a:pPr>
            <a:r>
              <a:rPr lang="en-US" b="true" sz="4500" spc="27">
                <a:solidFill>
                  <a:srgbClr val="0165B2"/>
                </a:solidFill>
                <a:latin typeface="Anybody Bold"/>
                <a:ea typeface="Anybody Bold"/>
                <a:cs typeface="Anybody Bold"/>
                <a:sym typeface="Anybody Bold"/>
              </a:rPr>
              <a:t>OBJETIVOS DAS DIVULGAÇÕES</a:t>
            </a:r>
          </a:p>
        </p:txBody>
      </p:sp>
      <p:sp>
        <p:nvSpPr>
          <p:cNvPr name="TextBox 4" id="4"/>
          <p:cNvSpPr txBox="true"/>
          <p:nvPr/>
        </p:nvSpPr>
        <p:spPr>
          <a:xfrm rot="0">
            <a:off x="6150524" y="1898799"/>
            <a:ext cx="11108776" cy="5808901"/>
          </a:xfrm>
          <a:prstGeom prst="rect">
            <a:avLst/>
          </a:prstGeom>
        </p:spPr>
        <p:txBody>
          <a:bodyPr anchor="t" rtlCol="false" tIns="0" lIns="0" bIns="0" rIns="0">
            <a:spAutoFit/>
          </a:bodyPr>
          <a:lstStyle/>
          <a:p>
            <a:pPr algn="just">
              <a:lnSpc>
                <a:spcPts val="2869"/>
              </a:lnSpc>
            </a:pPr>
            <a:r>
              <a:rPr lang="en-US" sz="2499" spc="14">
                <a:solidFill>
                  <a:srgbClr val="000000"/>
                </a:solidFill>
                <a:latin typeface="Anybody"/>
                <a:ea typeface="Anybody"/>
                <a:cs typeface="Anybody"/>
                <a:sym typeface="Anybody"/>
              </a:rPr>
              <a:t>O principal objetivo das divulgações de Asas de Socorro é mobilizar a igreja para que se engaje de maneira prática e espiritual com a missão da organização. A finalidade última é glorificar a Deus e convidar o povo a participar da Grande Comissão. O público pode se envolver de várias formas: por meio de doações, voluntariado, intercessão ou até mesmo participando de viagens missionárias. Portanto, o estande deve ser planejado e operado para maximizar essas oportunidades.</a:t>
            </a:r>
          </a:p>
          <a:p>
            <a:pPr algn="just">
              <a:lnSpc>
                <a:spcPts val="2869"/>
              </a:lnSpc>
            </a:pPr>
          </a:p>
          <a:p>
            <a:pPr algn="just">
              <a:lnSpc>
                <a:spcPts val="2869"/>
              </a:lnSpc>
            </a:pPr>
          </a:p>
          <a:p>
            <a:pPr algn="just">
              <a:lnSpc>
                <a:spcPts val="2869"/>
              </a:lnSpc>
            </a:pPr>
            <a:r>
              <a:rPr lang="en-US" sz="2499" spc="14">
                <a:solidFill>
                  <a:srgbClr val="000000"/>
                </a:solidFill>
                <a:latin typeface="Anybody"/>
                <a:ea typeface="Anybody"/>
                <a:cs typeface="Anybody"/>
                <a:sym typeface="Anybody"/>
              </a:rPr>
              <a:t>Cada interação com o público deve ser uma oportunidade de demonstrar o amor de Cristo, esclarecer o impacto das missões da Asas de Socorro e incentivar uma resposta concreta, seja por meio de doações, cadastro para newsletters, inscrição como voluntário ou missionário, ou apoio por meio da oração.</a:t>
            </a:r>
          </a:p>
          <a:p>
            <a:pPr algn="just" marL="0" indent="0" lvl="0">
              <a:lnSpc>
                <a:spcPts val="2869"/>
              </a:lnSpc>
              <a:spcBef>
                <a:spcPct val="0"/>
              </a:spcBef>
            </a:pPr>
          </a:p>
        </p:txBody>
      </p:sp>
      <p:sp>
        <p:nvSpPr>
          <p:cNvPr name="Freeform 5" id="5"/>
          <p:cNvSpPr/>
          <p:nvPr/>
        </p:nvSpPr>
        <p:spPr>
          <a:xfrm flipH="false" flipV="false" rot="0">
            <a:off x="11979645" y="-1531424"/>
            <a:ext cx="10559309" cy="6491922"/>
          </a:xfrm>
          <a:custGeom>
            <a:avLst/>
            <a:gdLst/>
            <a:ahLst/>
            <a:cxnLst/>
            <a:rect r="r" b="b" t="t" l="l"/>
            <a:pathLst>
              <a:path h="6491922" w="10559309">
                <a:moveTo>
                  <a:pt x="0" y="0"/>
                </a:moveTo>
                <a:lnTo>
                  <a:pt x="10559310" y="0"/>
                </a:lnTo>
                <a:lnTo>
                  <a:pt x="10559310" y="6491922"/>
                </a:lnTo>
                <a:lnTo>
                  <a:pt x="0" y="6491922"/>
                </a:lnTo>
                <a:lnTo>
                  <a:pt x="0" y="0"/>
                </a:lnTo>
                <a:close/>
              </a:path>
            </a:pathLst>
          </a:custGeom>
          <a:blipFill>
            <a:blip r:embed="rId3">
              <a:alphaModFix amt="9999"/>
            </a:blip>
            <a:stretch>
              <a:fillRect l="0" t="0" r="0" b="0"/>
            </a:stretch>
          </a:blipFill>
        </p:spPr>
      </p:sp>
      <p:sp>
        <p:nvSpPr>
          <p:cNvPr name="AutoShape 6" id="6"/>
          <p:cNvSpPr/>
          <p:nvPr/>
        </p:nvSpPr>
        <p:spPr>
          <a:xfrm>
            <a:off x="6151085" y="9609762"/>
            <a:ext cx="12137052" cy="0"/>
          </a:xfrm>
          <a:prstGeom prst="line">
            <a:avLst/>
          </a:prstGeom>
          <a:ln cap="flat" w="190500">
            <a:solidFill>
              <a:srgbClr val="0165B2"/>
            </a:solidFill>
            <a:prstDash val="solid"/>
            <a:headEnd type="none" len="sm" w="sm"/>
            <a:tailEnd type="none" len="sm" w="sm"/>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46072" y="1086806"/>
            <a:ext cx="70289" cy="540150"/>
            <a:chOff x="0" y="0"/>
            <a:chExt cx="14040" cy="107890"/>
          </a:xfrm>
        </p:grpSpPr>
        <p:sp>
          <p:nvSpPr>
            <p:cNvPr name="Freeform 3" id="3"/>
            <p:cNvSpPr/>
            <p:nvPr/>
          </p:nvSpPr>
          <p:spPr>
            <a:xfrm flipH="false" flipV="false" rot="0">
              <a:off x="0" y="0"/>
              <a:ext cx="14040" cy="107890"/>
            </a:xfrm>
            <a:custGeom>
              <a:avLst/>
              <a:gdLst/>
              <a:ahLst/>
              <a:cxnLst/>
              <a:rect r="r" b="b" t="t" l="l"/>
              <a:pathLst>
                <a:path h="107890" w="14040">
                  <a:moveTo>
                    <a:pt x="0" y="0"/>
                  </a:moveTo>
                  <a:lnTo>
                    <a:pt x="14040" y="0"/>
                  </a:lnTo>
                  <a:lnTo>
                    <a:pt x="14040" y="107890"/>
                  </a:lnTo>
                  <a:lnTo>
                    <a:pt x="0" y="107890"/>
                  </a:lnTo>
                  <a:close/>
                </a:path>
              </a:pathLst>
            </a:custGeom>
            <a:solidFill>
              <a:srgbClr val="FECA39"/>
            </a:solidFill>
          </p:spPr>
        </p:sp>
        <p:sp>
          <p:nvSpPr>
            <p:cNvPr name="TextBox 4" id="4"/>
            <p:cNvSpPr txBox="true"/>
            <p:nvPr/>
          </p:nvSpPr>
          <p:spPr>
            <a:xfrm>
              <a:off x="0" y="38100"/>
              <a:ext cx="14040" cy="69790"/>
            </a:xfrm>
            <a:prstGeom prst="rect">
              <a:avLst/>
            </a:prstGeom>
          </p:spPr>
          <p:txBody>
            <a:bodyPr anchor="ctr" rtlCol="false" tIns="50800" lIns="50800" bIns="50800" rIns="50800"/>
            <a:lstStyle/>
            <a:p>
              <a:pPr algn="ctr">
                <a:lnSpc>
                  <a:spcPts val="2625"/>
                </a:lnSpc>
              </a:pPr>
            </a:p>
          </p:txBody>
        </p:sp>
      </p:grpSp>
      <p:sp>
        <p:nvSpPr>
          <p:cNvPr name="TextBox 5" id="5"/>
          <p:cNvSpPr txBox="true"/>
          <p:nvPr/>
        </p:nvSpPr>
        <p:spPr>
          <a:xfrm rot="0">
            <a:off x="1028700" y="1914775"/>
            <a:ext cx="11108776" cy="7619023"/>
          </a:xfrm>
          <a:prstGeom prst="rect">
            <a:avLst/>
          </a:prstGeom>
        </p:spPr>
        <p:txBody>
          <a:bodyPr anchor="t" rtlCol="false" tIns="0" lIns="0" bIns="0" rIns="0">
            <a:spAutoFit/>
          </a:bodyPr>
          <a:lstStyle/>
          <a:p>
            <a:pPr algn="just">
              <a:lnSpc>
                <a:spcPts val="2869"/>
              </a:lnSpc>
            </a:pPr>
            <a:r>
              <a:rPr lang="en-US" sz="2499" spc="14">
                <a:solidFill>
                  <a:srgbClr val="000000"/>
                </a:solidFill>
                <a:latin typeface="Anybody"/>
                <a:ea typeface="Anybody"/>
                <a:cs typeface="Anybody"/>
                <a:sym typeface="Anybody"/>
              </a:rPr>
              <a:t>Um dos principais meios de engajamento é a captação de doações, que são essenciais para manter os projetos missionários da Asas de Socorro. Os representantes do estande devem estar preparados para:</a:t>
            </a:r>
          </a:p>
          <a:p>
            <a:pPr algn="just">
              <a:lnSpc>
                <a:spcPts val="2869"/>
              </a:lnSpc>
            </a:pPr>
          </a:p>
          <a:p>
            <a:pPr algn="just" marL="539749" indent="-269875" lvl="1">
              <a:lnSpc>
                <a:spcPts val="2869"/>
              </a:lnSpc>
              <a:buFont typeface="Arial"/>
              <a:buChar char="•"/>
            </a:pPr>
            <a:r>
              <a:rPr lang="en-US" b="true" sz="2499" spc="14">
                <a:solidFill>
                  <a:srgbClr val="000000"/>
                </a:solidFill>
                <a:latin typeface="Anybody Bold"/>
                <a:ea typeface="Anybody Bold"/>
                <a:cs typeface="Anybody Bold"/>
                <a:sym typeface="Anybody Bold"/>
              </a:rPr>
              <a:t>Apresentar a Missão:</a:t>
            </a:r>
            <a:r>
              <a:rPr lang="en-US" sz="2499" spc="14">
                <a:solidFill>
                  <a:srgbClr val="000000"/>
                </a:solidFill>
                <a:latin typeface="Anybody"/>
                <a:ea typeface="Anybody"/>
                <a:cs typeface="Anybody"/>
                <a:sym typeface="Anybody"/>
              </a:rPr>
              <a:t> Explicar de maneira clara como os recursos financeiros são utilizados e destacar o impacto que as doações têm nas comunidades atendidas, incluindo projetos de saúde, educação e desenvolvimento comunitário.</a:t>
            </a:r>
          </a:p>
          <a:p>
            <a:pPr algn="just">
              <a:lnSpc>
                <a:spcPts val="2869"/>
              </a:lnSpc>
            </a:pPr>
            <a:r>
              <a:rPr lang="en-US" sz="2499" spc="14">
                <a:solidFill>
                  <a:srgbClr val="000000"/>
                </a:solidFill>
                <a:latin typeface="Anybody"/>
                <a:ea typeface="Anybody"/>
                <a:cs typeface="Anybody"/>
                <a:sym typeface="Anybody"/>
              </a:rPr>
              <a:t>  </a:t>
            </a:r>
          </a:p>
          <a:p>
            <a:pPr algn="just" marL="539749" indent="-269875" lvl="1">
              <a:lnSpc>
                <a:spcPts val="2869"/>
              </a:lnSpc>
              <a:buFont typeface="Arial"/>
              <a:buChar char="•"/>
            </a:pPr>
            <a:r>
              <a:rPr lang="en-US" b="true" sz="2499" spc="14">
                <a:solidFill>
                  <a:srgbClr val="000000"/>
                </a:solidFill>
                <a:latin typeface="Anybody Bold"/>
                <a:ea typeface="Anybody Bold"/>
                <a:cs typeface="Anybody Bold"/>
                <a:sym typeface="Anybody Bold"/>
              </a:rPr>
              <a:t>Oferecer Formas de Doar:</a:t>
            </a:r>
            <a:r>
              <a:rPr lang="en-US" sz="2499" spc="14">
                <a:solidFill>
                  <a:srgbClr val="000000"/>
                </a:solidFill>
                <a:latin typeface="Anybody"/>
                <a:ea typeface="Anybody"/>
                <a:cs typeface="Anybody"/>
                <a:sym typeface="Anybody"/>
              </a:rPr>
              <a:t> Disponibilizar opções acessíveis para doações, como QR codes, máquinas de cartão ou formulários impressos. O público deve ser incentivado a doar no momento da interação, mas também orientado sobre como fazer contribuições futuras.</a:t>
            </a:r>
          </a:p>
          <a:p>
            <a:pPr algn="just">
              <a:lnSpc>
                <a:spcPts val="2869"/>
              </a:lnSpc>
            </a:pPr>
            <a:r>
              <a:rPr lang="en-US" sz="2499" spc="14">
                <a:solidFill>
                  <a:srgbClr val="000000"/>
                </a:solidFill>
                <a:latin typeface="Anybody"/>
                <a:ea typeface="Anybody"/>
                <a:cs typeface="Anybody"/>
                <a:sym typeface="Anybody"/>
              </a:rPr>
              <a:t>  </a:t>
            </a:r>
          </a:p>
          <a:p>
            <a:pPr algn="just" marL="539749" indent="-269875" lvl="1">
              <a:lnSpc>
                <a:spcPts val="2869"/>
              </a:lnSpc>
              <a:spcBef>
                <a:spcPct val="0"/>
              </a:spcBef>
              <a:buFont typeface="Arial"/>
              <a:buChar char="•"/>
            </a:pPr>
            <a:r>
              <a:rPr lang="en-US" b="true" sz="2499" spc="14">
                <a:solidFill>
                  <a:srgbClr val="000000"/>
                </a:solidFill>
                <a:latin typeface="Anybody Bold"/>
                <a:ea typeface="Anybody Bold"/>
                <a:cs typeface="Anybody Bold"/>
                <a:sym typeface="Anybody Bold"/>
              </a:rPr>
              <a:t>Brindes para Doadores:</a:t>
            </a:r>
            <a:r>
              <a:rPr lang="en-US" sz="2499" spc="14">
                <a:solidFill>
                  <a:srgbClr val="000000"/>
                </a:solidFill>
                <a:latin typeface="Anybody"/>
                <a:ea typeface="Anybody"/>
                <a:cs typeface="Anybody"/>
                <a:sym typeface="Anybody"/>
              </a:rPr>
              <a:t> Oferecer brindes como forma de agradecimento aos doadores, conforme mencionado no item 4 deste anexo. Esses brindes reforçam o vínculo emocional e espiritual com a missão da organização, transformando a contribuição em uma ação ainda mais significativa.</a:t>
            </a:r>
          </a:p>
        </p:txBody>
      </p:sp>
      <p:sp>
        <p:nvSpPr>
          <p:cNvPr name="Freeform 6" id="6"/>
          <p:cNvSpPr/>
          <p:nvPr/>
        </p:nvSpPr>
        <p:spPr>
          <a:xfrm flipH="false" flipV="false" rot="0">
            <a:off x="-3976222" y="6287837"/>
            <a:ext cx="10559309" cy="6491922"/>
          </a:xfrm>
          <a:custGeom>
            <a:avLst/>
            <a:gdLst/>
            <a:ahLst/>
            <a:cxnLst/>
            <a:rect r="r" b="b" t="t" l="l"/>
            <a:pathLst>
              <a:path h="6491922" w="10559309">
                <a:moveTo>
                  <a:pt x="0" y="0"/>
                </a:moveTo>
                <a:lnTo>
                  <a:pt x="10559310" y="0"/>
                </a:lnTo>
                <a:lnTo>
                  <a:pt x="10559310" y="6491922"/>
                </a:lnTo>
                <a:lnTo>
                  <a:pt x="0" y="6491922"/>
                </a:lnTo>
                <a:lnTo>
                  <a:pt x="0" y="0"/>
                </a:lnTo>
                <a:close/>
              </a:path>
            </a:pathLst>
          </a:custGeom>
          <a:blipFill>
            <a:blip r:embed="rId2">
              <a:alphaModFix amt="9999"/>
            </a:blip>
            <a:stretch>
              <a:fillRect l="0" t="0" r="0" b="0"/>
            </a:stretch>
          </a:blipFill>
        </p:spPr>
      </p:sp>
      <p:sp>
        <p:nvSpPr>
          <p:cNvPr name="Freeform 7" id="7"/>
          <p:cNvSpPr/>
          <p:nvPr/>
        </p:nvSpPr>
        <p:spPr>
          <a:xfrm flipH="false" flipV="false" rot="0">
            <a:off x="12872291" y="1914775"/>
            <a:ext cx="4387009" cy="7710963"/>
          </a:xfrm>
          <a:custGeom>
            <a:avLst/>
            <a:gdLst/>
            <a:ahLst/>
            <a:cxnLst/>
            <a:rect r="r" b="b" t="t" l="l"/>
            <a:pathLst>
              <a:path h="7710963" w="4387009">
                <a:moveTo>
                  <a:pt x="0" y="0"/>
                </a:moveTo>
                <a:lnTo>
                  <a:pt x="4387009" y="0"/>
                </a:lnTo>
                <a:lnTo>
                  <a:pt x="4387009" y="7710963"/>
                </a:lnTo>
                <a:lnTo>
                  <a:pt x="0" y="7710963"/>
                </a:lnTo>
                <a:lnTo>
                  <a:pt x="0" y="0"/>
                </a:lnTo>
                <a:close/>
              </a:path>
            </a:pathLst>
          </a:custGeom>
          <a:blipFill>
            <a:blip r:embed="rId3"/>
            <a:stretch>
              <a:fillRect l="-12071" t="0" r="-19754" b="0"/>
            </a:stretch>
          </a:blipFill>
        </p:spPr>
      </p:sp>
      <p:sp>
        <p:nvSpPr>
          <p:cNvPr name="TextBox 8" id="8"/>
          <p:cNvSpPr txBox="true"/>
          <p:nvPr/>
        </p:nvSpPr>
        <p:spPr>
          <a:xfrm rot="0">
            <a:off x="1028700" y="933450"/>
            <a:ext cx="7089800" cy="781087"/>
          </a:xfrm>
          <a:prstGeom prst="rect">
            <a:avLst/>
          </a:prstGeom>
        </p:spPr>
        <p:txBody>
          <a:bodyPr anchor="t" rtlCol="false" tIns="0" lIns="0" bIns="0" rIns="0">
            <a:spAutoFit/>
          </a:bodyPr>
          <a:lstStyle/>
          <a:p>
            <a:pPr algn="ctr" marL="0" indent="0" lvl="0">
              <a:lnSpc>
                <a:spcPts val="6299"/>
              </a:lnSpc>
              <a:spcBef>
                <a:spcPct val="0"/>
              </a:spcBef>
            </a:pPr>
            <a:r>
              <a:rPr lang="en-US" b="true" sz="4500" spc="27">
                <a:solidFill>
                  <a:srgbClr val="0165B2"/>
                </a:solidFill>
                <a:latin typeface="Anybody Bold"/>
                <a:ea typeface="Anybody Bold"/>
                <a:cs typeface="Anybody Bold"/>
                <a:sym typeface="Anybody Bold"/>
              </a:rPr>
              <a:t>CAPTAÇÃO DE DOAÇÕES.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10591" y="2462158"/>
            <a:ext cx="5048709" cy="7118332"/>
          </a:xfrm>
          <a:custGeom>
            <a:avLst/>
            <a:gdLst/>
            <a:ahLst/>
            <a:cxnLst/>
            <a:rect r="r" b="b" t="t" l="l"/>
            <a:pathLst>
              <a:path h="7118332" w="5048709">
                <a:moveTo>
                  <a:pt x="0" y="0"/>
                </a:moveTo>
                <a:lnTo>
                  <a:pt x="5048709" y="0"/>
                </a:lnTo>
                <a:lnTo>
                  <a:pt x="5048709" y="7118333"/>
                </a:lnTo>
                <a:lnTo>
                  <a:pt x="0" y="7118333"/>
                </a:lnTo>
                <a:lnTo>
                  <a:pt x="0" y="0"/>
                </a:lnTo>
                <a:close/>
              </a:path>
            </a:pathLst>
          </a:custGeom>
          <a:blipFill>
            <a:blip r:embed="rId2"/>
            <a:stretch>
              <a:fillRect l="0" t="-159" r="0" b="-159"/>
            </a:stretch>
          </a:blipFill>
        </p:spPr>
      </p:sp>
      <p:sp>
        <p:nvSpPr>
          <p:cNvPr name="TextBox 3" id="3"/>
          <p:cNvSpPr txBox="true"/>
          <p:nvPr/>
        </p:nvSpPr>
        <p:spPr>
          <a:xfrm rot="0">
            <a:off x="1028700" y="880934"/>
            <a:ext cx="16230600" cy="1581224"/>
          </a:xfrm>
          <a:prstGeom prst="rect">
            <a:avLst/>
          </a:prstGeom>
        </p:spPr>
        <p:txBody>
          <a:bodyPr anchor="t" rtlCol="false" tIns="0" lIns="0" bIns="0" rIns="0">
            <a:spAutoFit/>
          </a:bodyPr>
          <a:lstStyle/>
          <a:p>
            <a:pPr algn="l">
              <a:lnSpc>
                <a:spcPts val="6299"/>
              </a:lnSpc>
            </a:pPr>
            <a:r>
              <a:rPr lang="en-US" b="true" sz="4500" spc="27">
                <a:solidFill>
                  <a:srgbClr val="0165B2"/>
                </a:solidFill>
                <a:latin typeface="Anybody Bold"/>
                <a:ea typeface="Anybody Bold"/>
                <a:cs typeface="Anybody Bold"/>
                <a:sym typeface="Anybody Bold"/>
              </a:rPr>
              <a:t>CADASTRO PARA "NAS ASAS DA </a:t>
            </a:r>
          </a:p>
          <a:p>
            <a:pPr algn="l" marL="0" indent="0" lvl="0">
              <a:lnSpc>
                <a:spcPts val="6299"/>
              </a:lnSpc>
              <a:spcBef>
                <a:spcPct val="0"/>
              </a:spcBef>
            </a:pPr>
            <a:r>
              <a:rPr lang="en-US" b="true" sz="4500" spc="27">
                <a:solidFill>
                  <a:srgbClr val="0165B2"/>
                </a:solidFill>
                <a:latin typeface="Anybody Bold"/>
                <a:ea typeface="Anybody Bold"/>
                <a:cs typeface="Anybody Bold"/>
                <a:sym typeface="Anybody Bold"/>
              </a:rPr>
              <a:t>ORAÇÃO" E "BOAS NOTÍCIAS".</a:t>
            </a:r>
          </a:p>
        </p:txBody>
      </p:sp>
      <p:sp>
        <p:nvSpPr>
          <p:cNvPr name="TextBox 4" id="4"/>
          <p:cNvSpPr txBox="true"/>
          <p:nvPr/>
        </p:nvSpPr>
        <p:spPr>
          <a:xfrm rot="0">
            <a:off x="1029098" y="2782086"/>
            <a:ext cx="10354500" cy="4722827"/>
          </a:xfrm>
          <a:prstGeom prst="rect">
            <a:avLst/>
          </a:prstGeom>
        </p:spPr>
        <p:txBody>
          <a:bodyPr anchor="t" rtlCol="false" tIns="0" lIns="0" bIns="0" rIns="0">
            <a:spAutoFit/>
          </a:bodyPr>
          <a:lstStyle/>
          <a:p>
            <a:pPr algn="just">
              <a:lnSpc>
                <a:spcPts val="2869"/>
              </a:lnSpc>
            </a:pPr>
            <a:r>
              <a:rPr lang="en-US" sz="2499" spc="14">
                <a:solidFill>
                  <a:srgbClr val="000000"/>
                </a:solidFill>
                <a:latin typeface="Anybody"/>
                <a:ea typeface="Anybody"/>
                <a:cs typeface="Anybody"/>
                <a:sym typeface="Anybody"/>
              </a:rPr>
              <a:t>Os informativos “Nas Asas da Oração” e “Boas Notícias” são ferramentas valiosas para manter o público engajado de forma contínua. A equipe do estande deve:</a:t>
            </a:r>
          </a:p>
          <a:p>
            <a:pPr algn="just">
              <a:lnSpc>
                <a:spcPts val="2869"/>
              </a:lnSpc>
            </a:pPr>
          </a:p>
          <a:p>
            <a:pPr algn="just" marL="539749" indent="-269875" lvl="1">
              <a:lnSpc>
                <a:spcPts val="2869"/>
              </a:lnSpc>
              <a:buFont typeface="Arial"/>
              <a:buChar char="•"/>
            </a:pPr>
            <a:r>
              <a:rPr lang="en-US" b="true" sz="2499" spc="14">
                <a:solidFill>
                  <a:srgbClr val="000000"/>
                </a:solidFill>
                <a:latin typeface="Anybody Bold"/>
                <a:ea typeface="Anybody Bold"/>
                <a:cs typeface="Anybody Bold"/>
                <a:sym typeface="Anybody Bold"/>
              </a:rPr>
              <a:t>Apresentar os Informativos:</a:t>
            </a:r>
            <a:r>
              <a:rPr lang="en-US" sz="2499" spc="14">
                <a:solidFill>
                  <a:srgbClr val="000000"/>
                </a:solidFill>
                <a:latin typeface="Anybody"/>
                <a:ea typeface="Anybody"/>
                <a:cs typeface="Anybody"/>
                <a:sym typeface="Anybody"/>
              </a:rPr>
              <a:t> Explicar o que são esses boletins e como eles permitem que as pessoas acompanhem regularmente as missões e os projetos da Asas de Socorro.</a:t>
            </a:r>
          </a:p>
          <a:p>
            <a:pPr algn="just">
              <a:lnSpc>
                <a:spcPts val="2869"/>
              </a:lnSpc>
            </a:pPr>
            <a:r>
              <a:rPr lang="en-US" sz="2499" spc="14">
                <a:solidFill>
                  <a:srgbClr val="000000"/>
                </a:solidFill>
                <a:latin typeface="Anybody"/>
                <a:ea typeface="Anybody"/>
                <a:cs typeface="Anybody"/>
                <a:sym typeface="Anybody"/>
              </a:rPr>
              <a:t>  </a:t>
            </a:r>
          </a:p>
          <a:p>
            <a:pPr algn="just" marL="539749" indent="-269875" lvl="1">
              <a:lnSpc>
                <a:spcPts val="2869"/>
              </a:lnSpc>
              <a:spcBef>
                <a:spcPct val="0"/>
              </a:spcBef>
              <a:buFont typeface="Arial"/>
              <a:buChar char="•"/>
            </a:pPr>
            <a:r>
              <a:rPr lang="en-US" b="true" sz="2499" spc="14">
                <a:solidFill>
                  <a:srgbClr val="000000"/>
                </a:solidFill>
                <a:latin typeface="Anybody Bold"/>
                <a:ea typeface="Anybody Bold"/>
                <a:cs typeface="Anybody Bold"/>
                <a:sym typeface="Anybody Bold"/>
              </a:rPr>
              <a:t>Facilitar o Cadastro:</a:t>
            </a:r>
            <a:r>
              <a:rPr lang="en-US" sz="2499" spc="14">
                <a:solidFill>
                  <a:srgbClr val="000000"/>
                </a:solidFill>
                <a:latin typeface="Anybody"/>
                <a:ea typeface="Anybody"/>
                <a:cs typeface="Anybody"/>
                <a:sym typeface="Anybody"/>
              </a:rPr>
              <a:t> Incentivar o público a se cadastrar para receber os informativos, seja por meio de formulários físicos ou digitais. Deixe claro que essas newsletters são uma maneira de se manter conectado à missão e de interceder pelas necessidades específicas da organização.</a:t>
            </a:r>
          </a:p>
        </p:txBody>
      </p:sp>
      <p:sp>
        <p:nvSpPr>
          <p:cNvPr name="AutoShape 5" id="5"/>
          <p:cNvSpPr/>
          <p:nvPr/>
        </p:nvSpPr>
        <p:spPr>
          <a:xfrm>
            <a:off x="0" y="9485241"/>
            <a:ext cx="11383598" cy="0"/>
          </a:xfrm>
          <a:prstGeom prst="line">
            <a:avLst/>
          </a:prstGeom>
          <a:ln cap="flat" w="190500">
            <a:solidFill>
              <a:srgbClr val="0165B2"/>
            </a:solidFill>
            <a:prstDash val="solid"/>
            <a:headEnd type="none" len="sm" w="sm"/>
            <a:tailEnd type="none" len="sm" w="sm"/>
          </a:ln>
        </p:spPr>
      </p:sp>
      <p:sp>
        <p:nvSpPr>
          <p:cNvPr name="Freeform 6" id="6"/>
          <p:cNvSpPr/>
          <p:nvPr/>
        </p:nvSpPr>
        <p:spPr>
          <a:xfrm flipH="false" flipV="false" rot="0">
            <a:off x="12644467" y="-2217261"/>
            <a:ext cx="10559309" cy="6491922"/>
          </a:xfrm>
          <a:custGeom>
            <a:avLst/>
            <a:gdLst/>
            <a:ahLst/>
            <a:cxnLst/>
            <a:rect r="r" b="b" t="t" l="l"/>
            <a:pathLst>
              <a:path h="6491922" w="10559309">
                <a:moveTo>
                  <a:pt x="0" y="0"/>
                </a:moveTo>
                <a:lnTo>
                  <a:pt x="10559310" y="0"/>
                </a:lnTo>
                <a:lnTo>
                  <a:pt x="10559310" y="6491922"/>
                </a:lnTo>
                <a:lnTo>
                  <a:pt x="0" y="6491922"/>
                </a:lnTo>
                <a:lnTo>
                  <a:pt x="0" y="0"/>
                </a:lnTo>
                <a:close/>
              </a:path>
            </a:pathLst>
          </a:custGeom>
          <a:blipFill>
            <a:blip r:embed="rId3">
              <a:alphaModFix amt="9999"/>
            </a:blip>
            <a:stretch>
              <a:fillRect l="0" t="0" r="0" b="0"/>
            </a:stretch>
          </a:blipFill>
        </p:spPr>
      </p:sp>
      <p:grpSp>
        <p:nvGrpSpPr>
          <p:cNvPr name="Group 7" id="7"/>
          <p:cNvGrpSpPr/>
          <p:nvPr/>
        </p:nvGrpSpPr>
        <p:grpSpPr>
          <a:xfrm rot="0">
            <a:off x="846072" y="1028700"/>
            <a:ext cx="70289" cy="540150"/>
            <a:chOff x="0" y="0"/>
            <a:chExt cx="14040" cy="107890"/>
          </a:xfrm>
        </p:grpSpPr>
        <p:sp>
          <p:nvSpPr>
            <p:cNvPr name="Freeform 8" id="8"/>
            <p:cNvSpPr/>
            <p:nvPr/>
          </p:nvSpPr>
          <p:spPr>
            <a:xfrm flipH="false" flipV="false" rot="0">
              <a:off x="0" y="0"/>
              <a:ext cx="14040" cy="107890"/>
            </a:xfrm>
            <a:custGeom>
              <a:avLst/>
              <a:gdLst/>
              <a:ahLst/>
              <a:cxnLst/>
              <a:rect r="r" b="b" t="t" l="l"/>
              <a:pathLst>
                <a:path h="107890" w="14040">
                  <a:moveTo>
                    <a:pt x="0" y="0"/>
                  </a:moveTo>
                  <a:lnTo>
                    <a:pt x="14040" y="0"/>
                  </a:lnTo>
                  <a:lnTo>
                    <a:pt x="14040" y="107890"/>
                  </a:lnTo>
                  <a:lnTo>
                    <a:pt x="0" y="107890"/>
                  </a:lnTo>
                  <a:close/>
                </a:path>
              </a:pathLst>
            </a:custGeom>
            <a:solidFill>
              <a:srgbClr val="FECA39"/>
            </a:solidFill>
          </p:spPr>
        </p:sp>
        <p:sp>
          <p:nvSpPr>
            <p:cNvPr name="TextBox 9" id="9"/>
            <p:cNvSpPr txBox="true"/>
            <p:nvPr/>
          </p:nvSpPr>
          <p:spPr>
            <a:xfrm>
              <a:off x="0" y="38100"/>
              <a:ext cx="14040" cy="69790"/>
            </a:xfrm>
            <a:prstGeom prst="rect">
              <a:avLst/>
            </a:prstGeom>
          </p:spPr>
          <p:txBody>
            <a:bodyPr anchor="ctr" rtlCol="false" tIns="50800" lIns="50800" bIns="50800" rIns="50800"/>
            <a:lstStyle/>
            <a:p>
              <a:pPr algn="ctr">
                <a:lnSpc>
                  <a:spcPts val="2625"/>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639995"/>
            <a:ext cx="16230600" cy="1581224"/>
          </a:xfrm>
          <a:prstGeom prst="rect">
            <a:avLst/>
          </a:prstGeom>
        </p:spPr>
        <p:txBody>
          <a:bodyPr anchor="t" rtlCol="false" tIns="0" lIns="0" bIns="0" rIns="0">
            <a:spAutoFit/>
          </a:bodyPr>
          <a:lstStyle/>
          <a:p>
            <a:pPr algn="l">
              <a:lnSpc>
                <a:spcPts val="6299"/>
              </a:lnSpc>
            </a:pPr>
            <a:r>
              <a:rPr lang="en-US" b="true" sz="4500" spc="27">
                <a:solidFill>
                  <a:srgbClr val="0165B2"/>
                </a:solidFill>
                <a:latin typeface="Anybody Bold"/>
                <a:ea typeface="Anybody Bold"/>
                <a:cs typeface="Anybody Bold"/>
                <a:sym typeface="Anybody Bold"/>
              </a:rPr>
              <a:t>RECRUTAMENTO DE VOLUNTÁRIOS</a:t>
            </a:r>
          </a:p>
          <a:p>
            <a:pPr algn="l" marL="0" indent="0" lvl="0">
              <a:lnSpc>
                <a:spcPts val="6299"/>
              </a:lnSpc>
              <a:spcBef>
                <a:spcPct val="0"/>
              </a:spcBef>
            </a:pPr>
            <a:r>
              <a:rPr lang="en-US" b="true" sz="4500" spc="27">
                <a:solidFill>
                  <a:srgbClr val="0165B2"/>
                </a:solidFill>
                <a:latin typeface="Anybody Bold"/>
                <a:ea typeface="Anybody Bold"/>
                <a:cs typeface="Anybody Bold"/>
                <a:sym typeface="Anybody Bold"/>
              </a:rPr>
              <a:t>E MISSIONÁRIOS.</a:t>
            </a:r>
          </a:p>
        </p:txBody>
      </p:sp>
      <p:sp>
        <p:nvSpPr>
          <p:cNvPr name="Freeform 3" id="3"/>
          <p:cNvSpPr/>
          <p:nvPr/>
        </p:nvSpPr>
        <p:spPr>
          <a:xfrm flipH="false" flipV="false" rot="0">
            <a:off x="12740758" y="-1970566"/>
            <a:ext cx="10559309" cy="6491922"/>
          </a:xfrm>
          <a:custGeom>
            <a:avLst/>
            <a:gdLst/>
            <a:ahLst/>
            <a:cxnLst/>
            <a:rect r="r" b="b" t="t" l="l"/>
            <a:pathLst>
              <a:path h="6491922" w="10559309">
                <a:moveTo>
                  <a:pt x="0" y="0"/>
                </a:moveTo>
                <a:lnTo>
                  <a:pt x="10559309" y="0"/>
                </a:lnTo>
                <a:lnTo>
                  <a:pt x="10559309" y="6491921"/>
                </a:lnTo>
                <a:lnTo>
                  <a:pt x="0" y="6491921"/>
                </a:lnTo>
                <a:lnTo>
                  <a:pt x="0" y="0"/>
                </a:lnTo>
                <a:close/>
              </a:path>
            </a:pathLst>
          </a:custGeom>
          <a:blipFill>
            <a:blip r:embed="rId2">
              <a:alphaModFix amt="9999"/>
            </a:blip>
            <a:stretch>
              <a:fillRect l="0" t="0" r="0" b="0"/>
            </a:stretch>
          </a:blipFill>
        </p:spPr>
      </p:sp>
      <p:grpSp>
        <p:nvGrpSpPr>
          <p:cNvPr name="Group 4" id="4"/>
          <p:cNvGrpSpPr/>
          <p:nvPr/>
        </p:nvGrpSpPr>
        <p:grpSpPr>
          <a:xfrm rot="0">
            <a:off x="846072" y="735245"/>
            <a:ext cx="70289" cy="540150"/>
            <a:chOff x="0" y="0"/>
            <a:chExt cx="14040" cy="107890"/>
          </a:xfrm>
        </p:grpSpPr>
        <p:sp>
          <p:nvSpPr>
            <p:cNvPr name="Freeform 5" id="5"/>
            <p:cNvSpPr/>
            <p:nvPr/>
          </p:nvSpPr>
          <p:spPr>
            <a:xfrm flipH="false" flipV="false" rot="0">
              <a:off x="0" y="0"/>
              <a:ext cx="14040" cy="107890"/>
            </a:xfrm>
            <a:custGeom>
              <a:avLst/>
              <a:gdLst/>
              <a:ahLst/>
              <a:cxnLst/>
              <a:rect r="r" b="b" t="t" l="l"/>
              <a:pathLst>
                <a:path h="107890" w="14040">
                  <a:moveTo>
                    <a:pt x="0" y="0"/>
                  </a:moveTo>
                  <a:lnTo>
                    <a:pt x="14040" y="0"/>
                  </a:lnTo>
                  <a:lnTo>
                    <a:pt x="14040" y="107890"/>
                  </a:lnTo>
                  <a:lnTo>
                    <a:pt x="0" y="107890"/>
                  </a:lnTo>
                  <a:close/>
                </a:path>
              </a:pathLst>
            </a:custGeom>
            <a:solidFill>
              <a:srgbClr val="FECA39"/>
            </a:solidFill>
          </p:spPr>
        </p:sp>
        <p:sp>
          <p:nvSpPr>
            <p:cNvPr name="TextBox 6" id="6"/>
            <p:cNvSpPr txBox="true"/>
            <p:nvPr/>
          </p:nvSpPr>
          <p:spPr>
            <a:xfrm>
              <a:off x="0" y="38100"/>
              <a:ext cx="14040" cy="69790"/>
            </a:xfrm>
            <a:prstGeom prst="rect">
              <a:avLst/>
            </a:prstGeom>
          </p:spPr>
          <p:txBody>
            <a:bodyPr anchor="ctr" rtlCol="false" tIns="50800" lIns="50800" bIns="50800" rIns="50800"/>
            <a:lstStyle/>
            <a:p>
              <a:pPr algn="ctr">
                <a:lnSpc>
                  <a:spcPts val="2625"/>
                </a:lnSpc>
              </a:pPr>
            </a:p>
          </p:txBody>
        </p:sp>
      </p:grpSp>
      <p:sp>
        <p:nvSpPr>
          <p:cNvPr name="Freeform 7" id="7"/>
          <p:cNvSpPr/>
          <p:nvPr/>
        </p:nvSpPr>
        <p:spPr>
          <a:xfrm flipH="false" flipV="false" rot="0">
            <a:off x="12189497" y="2112887"/>
            <a:ext cx="5069803" cy="7359879"/>
          </a:xfrm>
          <a:custGeom>
            <a:avLst/>
            <a:gdLst/>
            <a:ahLst/>
            <a:cxnLst/>
            <a:rect r="r" b="b" t="t" l="l"/>
            <a:pathLst>
              <a:path h="7359879" w="5069803">
                <a:moveTo>
                  <a:pt x="0" y="0"/>
                </a:moveTo>
                <a:lnTo>
                  <a:pt x="5069803" y="0"/>
                </a:lnTo>
                <a:lnTo>
                  <a:pt x="5069803" y="7359879"/>
                </a:lnTo>
                <a:lnTo>
                  <a:pt x="0" y="7359879"/>
                </a:lnTo>
                <a:lnTo>
                  <a:pt x="0" y="0"/>
                </a:lnTo>
                <a:close/>
              </a:path>
            </a:pathLst>
          </a:custGeom>
          <a:blipFill>
            <a:blip r:embed="rId3"/>
            <a:stretch>
              <a:fillRect l="-117756" t="0" r="0" b="0"/>
            </a:stretch>
          </a:blipFill>
        </p:spPr>
      </p:sp>
      <p:sp>
        <p:nvSpPr>
          <p:cNvPr name="TextBox 8" id="8"/>
          <p:cNvSpPr txBox="true"/>
          <p:nvPr/>
        </p:nvSpPr>
        <p:spPr>
          <a:xfrm rot="0">
            <a:off x="916361" y="2725351"/>
            <a:ext cx="10354500" cy="6532949"/>
          </a:xfrm>
          <a:prstGeom prst="rect">
            <a:avLst/>
          </a:prstGeom>
        </p:spPr>
        <p:txBody>
          <a:bodyPr anchor="t" rtlCol="false" tIns="0" lIns="0" bIns="0" rIns="0">
            <a:spAutoFit/>
          </a:bodyPr>
          <a:lstStyle/>
          <a:p>
            <a:pPr algn="just">
              <a:lnSpc>
                <a:spcPts val="2869"/>
              </a:lnSpc>
            </a:pPr>
            <a:r>
              <a:rPr lang="en-US" sz="2499" spc="14">
                <a:solidFill>
                  <a:srgbClr val="000000"/>
                </a:solidFill>
                <a:latin typeface="Anybody"/>
                <a:ea typeface="Anybody"/>
                <a:cs typeface="Anybody"/>
                <a:sym typeface="Anybody"/>
              </a:rPr>
              <a:t>Outro ponto fundamental do estande é recrutar voluntários e missionários que possam se envolver de maneira direta com as atividades da Asas de Socorro. A equipe deve:</a:t>
            </a:r>
          </a:p>
          <a:p>
            <a:pPr algn="just">
              <a:lnSpc>
                <a:spcPts val="2869"/>
              </a:lnSpc>
            </a:pPr>
          </a:p>
          <a:p>
            <a:pPr algn="just" marL="539749" indent="-269875" lvl="1">
              <a:lnSpc>
                <a:spcPts val="2869"/>
              </a:lnSpc>
              <a:buFont typeface="Arial"/>
              <a:buChar char="•"/>
            </a:pPr>
            <a:r>
              <a:rPr lang="en-US" b="true" sz="2499" spc="14">
                <a:solidFill>
                  <a:srgbClr val="000000"/>
                </a:solidFill>
                <a:latin typeface="Anybody Bold"/>
                <a:ea typeface="Anybody Bold"/>
                <a:cs typeface="Anybody Bold"/>
                <a:sym typeface="Anybody Bold"/>
              </a:rPr>
              <a:t>Divulgar Oportunidades de Voluntariado:</a:t>
            </a:r>
            <a:r>
              <a:rPr lang="en-US" sz="2499" spc="14">
                <a:solidFill>
                  <a:srgbClr val="000000"/>
                </a:solidFill>
                <a:latin typeface="Anybody"/>
                <a:ea typeface="Anybody"/>
                <a:cs typeface="Anybody"/>
                <a:sym typeface="Anybody"/>
              </a:rPr>
              <a:t> Informar os visitantes sobre as várias formas de voluntariado, desde o apoio logístico até a participação em viagens missionárias.</a:t>
            </a:r>
          </a:p>
          <a:p>
            <a:pPr algn="just">
              <a:lnSpc>
                <a:spcPts val="2869"/>
              </a:lnSpc>
            </a:pPr>
          </a:p>
          <a:p>
            <a:pPr algn="just" marL="539749" indent="-269875" lvl="1">
              <a:lnSpc>
                <a:spcPts val="2869"/>
              </a:lnSpc>
              <a:buFont typeface="Arial"/>
              <a:buChar char="•"/>
            </a:pPr>
            <a:r>
              <a:rPr lang="en-US" b="true" sz="2499" spc="14">
                <a:solidFill>
                  <a:srgbClr val="000000"/>
                </a:solidFill>
                <a:latin typeface="Anybody Bold"/>
                <a:ea typeface="Anybody Bold"/>
                <a:cs typeface="Anybody Bold"/>
                <a:sym typeface="Anybody Bold"/>
              </a:rPr>
              <a:t>Promover o Trabalho Missionário: </a:t>
            </a:r>
            <a:r>
              <a:rPr lang="en-US" sz="2499" spc="14">
                <a:solidFill>
                  <a:srgbClr val="000000"/>
                </a:solidFill>
                <a:latin typeface="Anybody"/>
                <a:ea typeface="Anybody"/>
                <a:cs typeface="Anybody"/>
                <a:sym typeface="Anybody"/>
              </a:rPr>
              <a:t>Explicar como as pessoas podem servir em tempo integral ou parcial, seja na logística ou diretamente em campo, levando o evangelho a regiões remotas.</a:t>
            </a:r>
          </a:p>
          <a:p>
            <a:pPr algn="just">
              <a:lnSpc>
                <a:spcPts val="2869"/>
              </a:lnSpc>
            </a:pPr>
          </a:p>
          <a:p>
            <a:pPr algn="just" marL="539749" indent="-269875" lvl="1">
              <a:lnSpc>
                <a:spcPts val="2869"/>
              </a:lnSpc>
              <a:spcBef>
                <a:spcPct val="0"/>
              </a:spcBef>
              <a:buFont typeface="Arial"/>
              <a:buChar char="•"/>
            </a:pPr>
            <a:r>
              <a:rPr lang="en-US" b="true" sz="2499" spc="14">
                <a:solidFill>
                  <a:srgbClr val="000000"/>
                </a:solidFill>
                <a:latin typeface="Anybody Bold"/>
                <a:ea typeface="Anybody Bold"/>
                <a:cs typeface="Anybody Bold"/>
                <a:sym typeface="Anybody Bold"/>
              </a:rPr>
              <a:t>Facilitar a Inscrição:</a:t>
            </a:r>
            <a:r>
              <a:rPr lang="en-US" sz="2499" spc="14">
                <a:solidFill>
                  <a:srgbClr val="000000"/>
                </a:solidFill>
                <a:latin typeface="Anybody"/>
                <a:ea typeface="Anybody"/>
                <a:cs typeface="Anybody"/>
                <a:sym typeface="Anybody"/>
              </a:rPr>
              <a:t> Disponibilizar formulários de inscrição para quem se interessar em atuar como voluntário ou missionário, tanto em formato físico quanto digital. Incentive os participantes a se inscreverem no momento, ressaltando a importância de cada envolvimento.</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1435"/>
        </a:solidFill>
      </p:bgPr>
    </p:bg>
    <p:spTree>
      <p:nvGrpSpPr>
        <p:cNvPr id="1" name=""/>
        <p:cNvGrpSpPr/>
        <p:nvPr/>
      </p:nvGrpSpPr>
      <p:grpSpPr>
        <a:xfrm>
          <a:off x="0" y="0"/>
          <a:ext cx="0" cy="0"/>
          <a:chOff x="0" y="0"/>
          <a:chExt cx="0" cy="0"/>
        </a:xfrm>
      </p:grpSpPr>
      <p:sp>
        <p:nvSpPr>
          <p:cNvPr name="TextBox 2" id="2"/>
          <p:cNvSpPr txBox="true"/>
          <p:nvPr/>
        </p:nvSpPr>
        <p:spPr>
          <a:xfrm rot="0">
            <a:off x="1028700" y="4056093"/>
            <a:ext cx="7402725" cy="2263626"/>
          </a:xfrm>
          <a:prstGeom prst="rect">
            <a:avLst/>
          </a:prstGeom>
        </p:spPr>
        <p:txBody>
          <a:bodyPr anchor="t" rtlCol="false" tIns="0" lIns="0" bIns="0" rIns="0">
            <a:spAutoFit/>
          </a:bodyPr>
          <a:lstStyle/>
          <a:p>
            <a:pPr algn="l" marL="0" indent="0" lvl="0">
              <a:lnSpc>
                <a:spcPts val="8800"/>
              </a:lnSpc>
            </a:pPr>
            <a:r>
              <a:rPr lang="en-US" b="true" sz="8000">
                <a:solidFill>
                  <a:srgbClr val="FFFFFF"/>
                </a:solidFill>
                <a:latin typeface="Anybody Bold"/>
                <a:ea typeface="Anybody Bold"/>
                <a:cs typeface="Anybody Bold"/>
                <a:sym typeface="Anybody Bold"/>
              </a:rPr>
              <a:t>Tipos de Divulgações</a:t>
            </a:r>
          </a:p>
        </p:txBody>
      </p:sp>
      <p:sp>
        <p:nvSpPr>
          <p:cNvPr name="TextBox 3" id="3"/>
          <p:cNvSpPr txBox="true"/>
          <p:nvPr/>
        </p:nvSpPr>
        <p:spPr>
          <a:xfrm rot="0">
            <a:off x="11363854" y="1038225"/>
            <a:ext cx="5895446" cy="8242213"/>
          </a:xfrm>
          <a:prstGeom prst="rect">
            <a:avLst/>
          </a:prstGeom>
        </p:spPr>
        <p:txBody>
          <a:bodyPr anchor="t" rtlCol="false" tIns="0" lIns="0" bIns="0" rIns="0">
            <a:spAutoFit/>
          </a:bodyPr>
          <a:lstStyle/>
          <a:p>
            <a:pPr algn="just" marL="0" indent="0" lvl="0">
              <a:lnSpc>
                <a:spcPts val="3615"/>
              </a:lnSpc>
              <a:spcBef>
                <a:spcPct val="0"/>
              </a:spcBef>
            </a:pPr>
            <a:r>
              <a:rPr lang="en-US" sz="3149" spc="18">
                <a:solidFill>
                  <a:srgbClr val="FAFCFF"/>
                </a:solidFill>
                <a:latin typeface="Anybody"/>
                <a:ea typeface="Anybody"/>
                <a:cs typeface="Anybody"/>
                <a:sym typeface="Anybody"/>
              </a:rPr>
              <a:t>Asas de Socorro participa de diferentes tipos de eventos para mobilizar a igreja e o público em geral a se envolver com missões. Cada tipo de evento tem características e exigências específicas, de acordo com o público-alvo, o local e a oportunidade de apresentar a missão da organização. Abaixo, detalhamos os três principais tipos de eventos de divulgação: Eventos Locais, Eventos Nobres, e Eventos com Possibilidade de Apresentar Asas de Socorro, Pregar ou Palestrar.</a:t>
            </a:r>
          </a:p>
        </p:txBody>
      </p:sp>
      <p:grpSp>
        <p:nvGrpSpPr>
          <p:cNvPr name="Group 4" id="4"/>
          <p:cNvGrpSpPr/>
          <p:nvPr/>
        </p:nvGrpSpPr>
        <p:grpSpPr>
          <a:xfrm rot="0">
            <a:off x="-4301624" y="7063556"/>
            <a:ext cx="12016947" cy="2194744"/>
            <a:chOff x="0" y="0"/>
            <a:chExt cx="3164957" cy="578040"/>
          </a:xfrm>
        </p:grpSpPr>
        <p:sp>
          <p:nvSpPr>
            <p:cNvPr name="Freeform 5" id="5"/>
            <p:cNvSpPr/>
            <p:nvPr/>
          </p:nvSpPr>
          <p:spPr>
            <a:xfrm flipH="false" flipV="false" rot="0">
              <a:off x="0" y="0"/>
              <a:ext cx="3164957" cy="578040"/>
            </a:xfrm>
            <a:custGeom>
              <a:avLst/>
              <a:gdLst/>
              <a:ahLst/>
              <a:cxnLst/>
              <a:rect r="r" b="b" t="t" l="l"/>
              <a:pathLst>
                <a:path h="578040" w="3164957">
                  <a:moveTo>
                    <a:pt x="0" y="0"/>
                  </a:moveTo>
                  <a:lnTo>
                    <a:pt x="3164957" y="0"/>
                  </a:lnTo>
                  <a:lnTo>
                    <a:pt x="3164957" y="578040"/>
                  </a:lnTo>
                  <a:lnTo>
                    <a:pt x="0" y="578040"/>
                  </a:lnTo>
                  <a:close/>
                </a:path>
              </a:pathLst>
            </a:custGeom>
            <a:solidFill>
              <a:srgbClr val="FECA39"/>
            </a:solidFill>
          </p:spPr>
        </p:sp>
        <p:sp>
          <p:nvSpPr>
            <p:cNvPr name="TextBox 6" id="6"/>
            <p:cNvSpPr txBox="true"/>
            <p:nvPr/>
          </p:nvSpPr>
          <p:spPr>
            <a:xfrm>
              <a:off x="0" y="38100"/>
              <a:ext cx="3164957" cy="539940"/>
            </a:xfrm>
            <a:prstGeom prst="rect">
              <a:avLst/>
            </a:prstGeom>
          </p:spPr>
          <p:txBody>
            <a:bodyPr anchor="ctr" rtlCol="false" tIns="50800" lIns="50800" bIns="50800" rIns="50800"/>
            <a:lstStyle/>
            <a:p>
              <a:pPr algn="ctr">
                <a:lnSpc>
                  <a:spcPts val="2625"/>
                </a:lnSpc>
              </a:pPr>
            </a:p>
          </p:txBody>
        </p:sp>
      </p:grpSp>
      <p:sp>
        <p:nvSpPr>
          <p:cNvPr name="Freeform 7" id="7"/>
          <p:cNvSpPr/>
          <p:nvPr/>
        </p:nvSpPr>
        <p:spPr>
          <a:xfrm flipH="false" flipV="false" rot="0">
            <a:off x="-4851314" y="-1564184"/>
            <a:ext cx="12823411" cy="7883904"/>
          </a:xfrm>
          <a:custGeom>
            <a:avLst/>
            <a:gdLst/>
            <a:ahLst/>
            <a:cxnLst/>
            <a:rect r="r" b="b" t="t" l="l"/>
            <a:pathLst>
              <a:path h="7883904" w="12823411">
                <a:moveTo>
                  <a:pt x="0" y="0"/>
                </a:moveTo>
                <a:lnTo>
                  <a:pt x="12823412" y="0"/>
                </a:lnTo>
                <a:lnTo>
                  <a:pt x="12823412" y="7883904"/>
                </a:lnTo>
                <a:lnTo>
                  <a:pt x="0" y="7883904"/>
                </a:lnTo>
                <a:lnTo>
                  <a:pt x="0"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648420" y="2263263"/>
            <a:ext cx="9171073" cy="622478"/>
          </a:xfrm>
          <a:prstGeom prst="rect">
            <a:avLst/>
          </a:prstGeom>
        </p:spPr>
        <p:txBody>
          <a:bodyPr anchor="t" rtlCol="false" tIns="0" lIns="0" bIns="0" rIns="0">
            <a:spAutoFit/>
          </a:bodyPr>
          <a:lstStyle/>
          <a:p>
            <a:pPr algn="l">
              <a:lnSpc>
                <a:spcPts val="4522"/>
              </a:lnSpc>
            </a:pPr>
            <a:r>
              <a:rPr lang="en-US" b="true" sz="4915" spc="-68">
                <a:solidFill>
                  <a:srgbClr val="0165B2"/>
                </a:solidFill>
                <a:latin typeface="Anybody Bold"/>
                <a:ea typeface="Anybody Bold"/>
                <a:cs typeface="Anybody Bold"/>
                <a:sym typeface="Anybody Bold"/>
              </a:rPr>
              <a:t>EVENTOS LOCAIS</a:t>
            </a:r>
          </a:p>
        </p:txBody>
      </p:sp>
      <p:sp>
        <p:nvSpPr>
          <p:cNvPr name="TextBox 3" id="3"/>
          <p:cNvSpPr txBox="true"/>
          <p:nvPr/>
        </p:nvSpPr>
        <p:spPr>
          <a:xfrm rot="0">
            <a:off x="3648420" y="3145575"/>
            <a:ext cx="10991159" cy="5706438"/>
          </a:xfrm>
          <a:prstGeom prst="rect">
            <a:avLst/>
          </a:prstGeom>
        </p:spPr>
        <p:txBody>
          <a:bodyPr anchor="t" rtlCol="false" tIns="0" lIns="0" bIns="0" rIns="0">
            <a:spAutoFit/>
          </a:bodyPr>
          <a:lstStyle/>
          <a:p>
            <a:pPr algn="just">
              <a:lnSpc>
                <a:spcPts val="3201"/>
              </a:lnSpc>
            </a:pPr>
            <a:r>
              <a:rPr lang="en-US" sz="2789" spc="16">
                <a:solidFill>
                  <a:srgbClr val="000000"/>
                </a:solidFill>
                <a:latin typeface="Anybody"/>
                <a:ea typeface="Anybody"/>
                <a:cs typeface="Anybody"/>
                <a:sym typeface="Anybody"/>
              </a:rPr>
              <a:t>Os Eventos Locais são aqueles realizados na cidade onde estão localizadas as bases da Asas de Socorro ou em cidades próximas. Esses eventos servem como um ambiente de aprendizado e treinamento para missionários e voluntários interessados em mobilizar a igreja e o público para se envolver com as missões. É a oportunidade ideal para aqueles que estão começando a atuar em divulgações.</a:t>
            </a:r>
          </a:p>
          <a:p>
            <a:pPr algn="just">
              <a:lnSpc>
                <a:spcPts val="3201"/>
              </a:lnSpc>
            </a:pPr>
          </a:p>
          <a:p>
            <a:pPr algn="just" marL="0" indent="0" lvl="0">
              <a:lnSpc>
                <a:spcPts val="3201"/>
              </a:lnSpc>
              <a:spcBef>
                <a:spcPct val="0"/>
              </a:spcBef>
            </a:pPr>
            <a:r>
              <a:rPr lang="en-US" sz="2789" spc="16">
                <a:solidFill>
                  <a:srgbClr val="000000"/>
                </a:solidFill>
                <a:latin typeface="Anybody"/>
                <a:ea typeface="Anybody"/>
                <a:cs typeface="Anybody"/>
                <a:sym typeface="Anybody"/>
              </a:rPr>
              <a:t>Novos missionários e voluntários devem começar em eventos locais, onde podem observar, aprender e ganhar confiança para atuar de forma independente em eventos maiores. Eles poderão acompanhar missionários ou voluntários mais experientes, aprimorando suas habilidades em comunicação e interação com o público.</a:t>
            </a:r>
          </a:p>
        </p:txBody>
      </p:sp>
      <p:sp>
        <p:nvSpPr>
          <p:cNvPr name="AutoShape 4" id="4"/>
          <p:cNvSpPr/>
          <p:nvPr/>
        </p:nvSpPr>
        <p:spPr>
          <a:xfrm>
            <a:off x="3648420" y="1615488"/>
            <a:ext cx="10991159" cy="0"/>
          </a:xfrm>
          <a:prstGeom prst="line">
            <a:avLst/>
          </a:prstGeom>
          <a:ln cap="flat" w="190500">
            <a:solidFill>
              <a:srgbClr val="0165B2"/>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DAGR3WTdVRI</dc:identifier>
  <dcterms:modified xsi:type="dcterms:W3CDTF">2011-08-01T06:04:30Z</dcterms:modified>
  <cp:revision>1</cp:revision>
  <dc:title> Manual Anexo I - Oficial</dc:title>
</cp:coreProperties>
</file>